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1"/>
  </p:sldMasterIdLst>
  <p:notesMasterIdLst>
    <p:notesMasterId r:id="rId3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1C75018F-8044-4E2A-B92A-251C109B2BE4}">
  <a:tblStyle styleId="{1C75018F-8044-4E2A-B92A-251C109B2BE4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360" y="-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579087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ofilesregistry.nl/" TargetMode="External"/><Relationship Id="rId13" Type="http://schemas.openxmlformats.org/officeDocument/2006/relationships/hyperlink" Target="http://worldclim.org/" TargetMode="External"/><Relationship Id="rId18" Type="http://schemas.openxmlformats.org/officeDocument/2006/relationships/hyperlink" Target="https://www.trails.nl/" TargetMode="External"/><Relationship Id="rId26" Type="http://schemas.openxmlformats.org/officeDocument/2006/relationships/hyperlink" Target="http://edgar.jrc.ec.europa.eu/" TargetMode="External"/><Relationship Id="rId39" Type="http://schemas.openxmlformats.org/officeDocument/2006/relationships/hyperlink" Target="http://www.beeldengeluid.nl/en" TargetMode="External"/><Relationship Id="rId3" Type="http://schemas.openxmlformats.org/officeDocument/2006/relationships/hyperlink" Target="https://easy.dans.knaw.nl/ui/home" TargetMode="External"/><Relationship Id="rId21" Type="http://schemas.openxmlformats.org/officeDocument/2006/relationships/hyperlink" Target="http://www.seadatanet.org/" TargetMode="External"/><Relationship Id="rId34" Type="http://schemas.openxmlformats.org/officeDocument/2006/relationships/hyperlink" Target="http://uva-aias.net/en/ictwss" TargetMode="External"/><Relationship Id="rId7" Type="http://schemas.openxmlformats.org/officeDocument/2006/relationships/hyperlink" Target="http://www.openml.org/" TargetMode="External"/><Relationship Id="rId12" Type="http://schemas.openxmlformats.org/officeDocument/2006/relationships/hyperlink" Target="http://www.dhsdata.nl/" TargetMode="External"/><Relationship Id="rId17" Type="http://schemas.openxmlformats.org/officeDocument/2006/relationships/hyperlink" Target="http://saca-bmkg.knmi.nl/" TargetMode="External"/><Relationship Id="rId25" Type="http://schemas.openxmlformats.org/officeDocument/2006/relationships/hyperlink" Target="http://www.earth2observe.eu/" TargetMode="External"/><Relationship Id="rId33" Type="http://schemas.openxmlformats.org/officeDocument/2006/relationships/hyperlink" Target="https://www.amsterdamcohortstudies.org/acsc/index.asp" TargetMode="External"/><Relationship Id="rId38" Type="http://schemas.openxmlformats.org/officeDocument/2006/relationships/hyperlink" Target="http://www.orfeus-eu.org/data/eida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lasa-vu.nl/index.htm" TargetMode="External"/><Relationship Id="rId20" Type="http://schemas.openxmlformats.org/officeDocument/2006/relationships/hyperlink" Target="http://cessda.net/" TargetMode="External"/><Relationship Id="rId29" Type="http://schemas.openxmlformats.org/officeDocument/2006/relationships/hyperlink" Target="http://www.ecad.eu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ekevanbatenburg.nl/PKBASE/PKB.HTML" TargetMode="External"/><Relationship Id="rId11" Type="http://schemas.openxmlformats.org/officeDocument/2006/relationships/hyperlink" Target="https://www.cancerdata.org/" TargetMode="External"/><Relationship Id="rId24" Type="http://schemas.openxmlformats.org/officeDocument/2006/relationships/hyperlink" Target="http://www.rodrep.com/" TargetMode="External"/><Relationship Id="rId32" Type="http://schemas.openxmlformats.org/officeDocument/2006/relationships/hyperlink" Target="http://www.algaebase.org/" TargetMode="External"/><Relationship Id="rId37" Type="http://schemas.openxmlformats.org/officeDocument/2006/relationships/hyperlink" Target="http://www.caribic-atmospheric.com/" TargetMode="External"/><Relationship Id="rId40" Type="http://schemas.openxmlformats.org/officeDocument/2006/relationships/hyperlink" Target="https://figshare.com/" TargetMode="External"/><Relationship Id="rId5" Type="http://schemas.openxmlformats.org/officeDocument/2006/relationships/hyperlink" Target="https://zenodo.org/" TargetMode="External"/><Relationship Id="rId15" Type="http://schemas.openxmlformats.org/officeDocument/2006/relationships/hyperlink" Target="http://www.cosmos.esa.int/web/iso/access-the-archive" TargetMode="External"/><Relationship Id="rId23" Type="http://schemas.openxmlformats.org/officeDocument/2006/relationships/hyperlink" Target="http://www.orgids.com/" TargetMode="External"/><Relationship Id="rId28" Type="http://schemas.openxmlformats.org/officeDocument/2006/relationships/hyperlink" Target="http://stitch.embl.de/" TargetMode="External"/><Relationship Id="rId36" Type="http://schemas.openxmlformats.org/officeDocument/2006/relationships/hyperlink" Target="http://databases.lovd.nl/whole_genome/genes" TargetMode="External"/><Relationship Id="rId10" Type="http://schemas.openxmlformats.org/officeDocument/2006/relationships/hyperlink" Target="http://data.4tu.nl/" TargetMode="External"/><Relationship Id="rId19" Type="http://schemas.openxmlformats.org/officeDocument/2006/relationships/hyperlink" Target="https://www.icos-cp.eu/node/1" TargetMode="External"/><Relationship Id="rId31" Type="http://schemas.openxmlformats.org/officeDocument/2006/relationships/hyperlink" Target="http://www.mycobank.org/" TargetMode="External"/><Relationship Id="rId4" Type="http://schemas.openxmlformats.org/officeDocument/2006/relationships/hyperlink" Target="https://b2share.eudat.eu/" TargetMode="External"/><Relationship Id="rId9" Type="http://schemas.openxmlformats.org/officeDocument/2006/relationships/hyperlink" Target="https://data.mendeley.com/" TargetMode="External"/><Relationship Id="rId14" Type="http://schemas.openxmlformats.org/officeDocument/2006/relationships/hyperlink" Target="http://www.isric.org/" TargetMode="External"/><Relationship Id="rId22" Type="http://schemas.openxmlformats.org/officeDocument/2006/relationships/hyperlink" Target="https://www.lissdata.nl/lissdata/" TargetMode="External"/><Relationship Id="rId27" Type="http://schemas.openxmlformats.org/officeDocument/2006/relationships/hyperlink" Target="https://data.knmi.nl/datasets" TargetMode="External"/><Relationship Id="rId30" Type="http://schemas.openxmlformats.org/officeDocument/2006/relationships/hyperlink" Target="http://www.europeana.eu/portal/en" TargetMode="External"/><Relationship Id="rId35" Type="http://schemas.openxmlformats.org/officeDocument/2006/relationships/hyperlink" Target="http://www.share-project.org/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just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-GB" sz="1400">
                <a:solidFill>
                  <a:schemeClr val="dk1"/>
                </a:solidFill>
              </a:rPr>
              <a:t>Not many subjects have official and standardized ontologies 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just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-GB" sz="1400">
                <a:solidFill>
                  <a:schemeClr val="dk1"/>
                </a:solidFill>
              </a:rPr>
              <a:t>The minority of repositories provide multifaceted attributes in their metadata to support reusability.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-GB"/>
              <a:t>And The ability to feedback to EC and reviewers on how to approach evaluating ‘FAIR’ data</a:t>
            </a: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351C75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351C75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351C75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351C75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-GB">
                <a:solidFill>
                  <a:srgbClr val="351C75"/>
                </a:solidFill>
              </a:rPr>
              <a:t>For the IDCC practice paper: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>
                <a:solidFill>
                  <a:srgbClr val="351C75"/>
                </a:solidFill>
              </a:rPr>
              <a:t>- H2020 / EC demands on open data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>
                <a:solidFill>
                  <a:srgbClr val="351C75"/>
                </a:solidFill>
              </a:rPr>
              <a:t>- Own aspiration to offer the best possible service and support for 4TU</a:t>
            </a:r>
          </a:p>
          <a:p>
            <a:pPr lvl="0">
              <a:spcBef>
                <a:spcPts val="0"/>
              </a:spcBef>
              <a:buNone/>
            </a:pPr>
            <a:r>
              <a:rPr lang="en-GB">
                <a:solidFill>
                  <a:srgbClr val="351C75"/>
                </a:solidFill>
              </a:rPr>
              <a:t>- The ability to feedback to EC and reviewers on how to approach evaluating ‘FAIR’ data</a:t>
            </a:r>
          </a:p>
          <a:p>
            <a:pPr lvl="0">
              <a:spcBef>
                <a:spcPts val="0"/>
              </a:spcBef>
              <a:buNone/>
            </a:pPr>
            <a:endParaRPr>
              <a:solidFill>
                <a:srgbClr val="351C75"/>
              </a:solidFill>
            </a:endParaRP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GB">
                <a:solidFill>
                  <a:srgbClr val="351C75"/>
                </a:solidFill>
              </a:rPr>
              <a:t>Overall: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GB">
                <a:solidFill>
                  <a:srgbClr val="351C75"/>
                </a:solidFill>
              </a:rPr>
              <a:t>- providing insight and support for repositories to improve their information architecture and digital infrastructure to comply to H2020 and FAIR demands … (if they are not dependent on the funding benefits then pressure interoperability and community acknowledgment (in form of re-use).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GB">
                <a:solidFill>
                  <a:srgbClr val="351C75"/>
                </a:solidFill>
              </a:rPr>
              <a:t>- exploring options for setting where the archival version is stored in trusted and fit for LTS purposes repositories, but user-interface for researchers is kept available online (e.g TRAILS co-op with DANS).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GB">
                <a:solidFill>
                  <a:srgbClr val="351C75"/>
                </a:solidFill>
              </a:rPr>
              <a:t>- working with DANS and DTL towards a solution for NL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GB">
                <a:solidFill>
                  <a:srgbClr val="351C75"/>
                </a:solidFill>
              </a:rPr>
              <a:t>- mainly: improving the interoperability and re-use value of 4TU data by improving necessary metadata sections (and perhaps leading by best practice)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Shape 2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Shape 3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- PID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/>
              <a:t>- Open License / Usage License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/>
              <a:t>- Metadata record (standardized and coherent)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/>
              <a:t>- in general standardized information on every level: repository - data record - data (in best case using universal schemas)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Shape 3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- PID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/>
              <a:t>- Open License / Usage License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/>
              <a:t>- Metadata record (standardized and coherent)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/>
              <a:t>- in general standardized information on every level: repository - data record - data (in best case using universal schemas)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Shape 3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*** DO NOT PUBLISH SLIDES WITH THIS SLIDE FULL OF SCREENSHOT LOGOS ***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Sources: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DANS-EASY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https://easy.dans.knaw.nl/ui/home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EUDAT-B2Share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https://b2share.eudat.eu/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Zenodo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5"/>
              </a:rPr>
              <a:t>https://zenodo.org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PseudoBase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6"/>
              </a:rPr>
              <a:t>http://www.ekevanbatenburg.nl/PKBASE/PKB.HTML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OpenML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7"/>
              </a:rPr>
              <a:t>http://www.openml.org/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Profiles-Registry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8"/>
              </a:rPr>
              <a:t>http://www.profilesregistry.nl/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Mendeley-Data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9"/>
              </a:rPr>
              <a:t>https://data.mendeley.com/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4TU.Centre for Research Data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0"/>
              </a:rPr>
              <a:t>http://data.4tu.nl/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CancerData.org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1"/>
              </a:rPr>
              <a:t>https://www.cancerdata.org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DHS Data Access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2"/>
              </a:rPr>
              <a:t>http://www.dhsdata.nl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WorldClim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3"/>
              </a:rPr>
              <a:t>http://worldclim.org/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World Data Centre for Soil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4"/>
              </a:rPr>
              <a:t>http://www.isric.org/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Infrared Space Observatory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5"/>
              </a:rPr>
              <a:t>http://www.cosmos.esa.int/web/iso/access-the-archive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Longitudinal Aging Study Amsterdam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6"/>
              </a:rPr>
              <a:t>http://www.lasa-vu.nl/index.htm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Southeast Asian Climate Assessment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&amp; Dataset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7"/>
              </a:rPr>
              <a:t>http://saca-bmkg.knmi.nl/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TRAILS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8"/>
              </a:rPr>
              <a:t>https://www.trails.nl/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ICOS Carbon Portal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19"/>
              </a:rPr>
              <a:t>https://www.icos-cp.eu/node/1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CESSDA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20"/>
              </a:rPr>
              <a:t>http://cessda.net/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SeaDataNet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21"/>
              </a:rPr>
              <a:t>http://www.seadatanet.org/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LISS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22"/>
              </a:rPr>
              <a:t>https://www.lissdata.nl/lissdata/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ORGIDS / RodRep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23"/>
              </a:rPr>
              <a:t>http://www.orgids.com/</a:t>
            </a:r>
            <a:r>
              <a:rPr lang="en-GB"/>
              <a:t> /</a:t>
            </a:r>
            <a:r>
              <a:rPr lang="en-GB">
                <a:hlinkClick r:id="rId24"/>
              </a:rPr>
              <a:t> </a:t>
            </a:r>
            <a:r>
              <a:rPr lang="en-GB" u="sng">
                <a:solidFill>
                  <a:schemeClr val="hlink"/>
                </a:solidFill>
                <a:hlinkClick r:id="rId24"/>
              </a:rPr>
              <a:t>http://www.rodrep.com/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eartH20bserve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25"/>
              </a:rPr>
              <a:t>http://www.earth2observe.eu/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EDGAR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26"/>
              </a:rPr>
              <a:t>http://edgar.jrc.ec.europa.eu/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KNMI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27"/>
              </a:rPr>
              <a:t>https://data.knmi.nl/datasets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STITCH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28"/>
              </a:rPr>
              <a:t>http://stitch.embl.de/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ECA&amp;D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29"/>
              </a:rPr>
              <a:t>http://www.ecad.eu/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Europeana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0"/>
              </a:rPr>
              <a:t>http://www.europeana.eu/portal/en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MycoBank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1"/>
              </a:rPr>
              <a:t>http://www.mycobank.org/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AlgaeBase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2"/>
              </a:rPr>
              <a:t>http://www.algaebase.org/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Amsterdam Cohort Studies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3"/>
              </a:rPr>
              <a:t>https://www.amsterdamcohortstudies.org/acsc/index.asp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ICTWSS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4"/>
              </a:rPr>
              <a:t>http://uva-aias.net/en/ictwss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Share ERIC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5"/>
              </a:rPr>
              <a:t>http://www.share-project.org/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LOVD3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6"/>
              </a:rPr>
              <a:t>http://databases.lovd.nl/whole_genome/genes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CARIBIC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7"/>
              </a:rPr>
              <a:t>http://www.caribic-atmospheric.com/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EIDA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8"/>
              </a:rPr>
              <a:t>http://www.orfeus-eu.org/data/eida/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Sound and Vision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39"/>
              </a:rPr>
              <a:t>http://www.beeldengeluid.nl/en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sz="1400"/>
              <a:t>Figshare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GB" u="sng">
                <a:solidFill>
                  <a:schemeClr val="hlink"/>
                </a:solidFill>
                <a:hlinkClick r:id="rId40"/>
              </a:rPr>
              <a:t>https://figshare.com/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just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-GB" sz="1400">
                <a:solidFill>
                  <a:schemeClr val="dk1"/>
                </a:solidFill>
              </a:rPr>
              <a:t>Accessing the metadata-records of closed, restricted, or unavailable data-sets improves the overall visibility of the stored research data.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tement">
    <p:bg>
      <p:bgPr>
        <a:solidFill>
          <a:srgbClr val="C9DAF8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/>
        </p:nvSpPr>
        <p:spPr>
          <a:xfrm>
            <a:off x="-75" y="4253100"/>
            <a:ext cx="9144000" cy="890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53" name="Shape 53"/>
          <p:cNvGrpSpPr/>
          <p:nvPr/>
        </p:nvGrpSpPr>
        <p:grpSpPr>
          <a:xfrm>
            <a:off x="388375" y="557025"/>
            <a:ext cx="6960000" cy="4029450"/>
            <a:chOff x="388375" y="548143"/>
            <a:chExt cx="6960000" cy="4029450"/>
          </a:xfrm>
        </p:grpSpPr>
        <p:sp>
          <p:nvSpPr>
            <p:cNvPr id="54" name="Shape 54"/>
            <p:cNvSpPr/>
            <p:nvPr/>
          </p:nvSpPr>
          <p:spPr>
            <a:xfrm>
              <a:off x="428425" y="583393"/>
              <a:ext cx="6919950" cy="3994200"/>
            </a:xfrm>
            <a:custGeom>
              <a:avLst/>
              <a:gdLst/>
              <a:ahLst/>
              <a:cxnLst/>
              <a:rect l="0" t="0" r="0" b="0"/>
              <a:pathLst>
                <a:path w="276798" h="159768" extrusionOk="0">
                  <a:moveTo>
                    <a:pt x="0" y="0"/>
                  </a:moveTo>
                  <a:lnTo>
                    <a:pt x="0" y="159768"/>
                  </a:lnTo>
                  <a:lnTo>
                    <a:pt x="276798" y="159768"/>
                  </a:lnTo>
                  <a:lnTo>
                    <a:pt x="276798" y="140156"/>
                  </a:lnTo>
                  <a:lnTo>
                    <a:pt x="276644" y="136035"/>
                  </a:lnTo>
                  <a:lnTo>
                    <a:pt x="276798" y="131788"/>
                  </a:lnTo>
                  <a:lnTo>
                    <a:pt x="276798" y="261"/>
                  </a:lnTo>
                  <a:close/>
                </a:path>
              </a:pathLst>
            </a:custGeom>
            <a:solidFill>
              <a:srgbClr val="0D0138">
                <a:alpha val="16540"/>
              </a:srgbClr>
            </a:solidFill>
            <a:ln>
              <a:noFill/>
            </a:ln>
          </p:spPr>
        </p:sp>
        <p:sp>
          <p:nvSpPr>
            <p:cNvPr id="55" name="Shape 55"/>
            <p:cNvSpPr/>
            <p:nvPr/>
          </p:nvSpPr>
          <p:spPr>
            <a:xfrm>
              <a:off x="388375" y="548143"/>
              <a:ext cx="6925425" cy="3994200"/>
            </a:xfrm>
            <a:custGeom>
              <a:avLst/>
              <a:gdLst/>
              <a:ahLst/>
              <a:cxnLst/>
              <a:rect l="0" t="0" r="0" b="0"/>
              <a:pathLst>
                <a:path w="277017" h="159768" extrusionOk="0">
                  <a:moveTo>
                    <a:pt x="0" y="0"/>
                  </a:moveTo>
                  <a:lnTo>
                    <a:pt x="0" y="159768"/>
                  </a:lnTo>
                  <a:lnTo>
                    <a:pt x="276798" y="159768"/>
                  </a:lnTo>
                  <a:lnTo>
                    <a:pt x="276798" y="140156"/>
                  </a:lnTo>
                  <a:lnTo>
                    <a:pt x="277017" y="136216"/>
                  </a:lnTo>
                  <a:lnTo>
                    <a:pt x="276798" y="131789"/>
                  </a:lnTo>
                  <a:lnTo>
                    <a:pt x="276798" y="2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27675" y="3949100"/>
            <a:ext cx="6594000" cy="519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360"/>
              </a:spcBef>
              <a:buSzPct val="100000"/>
              <a:buFont typeface="Calibri"/>
              <a:buNone/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endParaRPr/>
          </a:p>
        </p:txBody>
      </p:sp>
      <p:pic>
        <p:nvPicPr>
          <p:cNvPr id="57" name="Shape 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08058" y="3463374"/>
            <a:ext cx="806374" cy="789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tement 2">
    <p:bg>
      <p:bgPr>
        <a:solidFill>
          <a:srgbClr val="C9DAF8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/>
        </p:nvSpPr>
        <p:spPr>
          <a:xfrm>
            <a:off x="-75" y="4253100"/>
            <a:ext cx="9144000" cy="890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0" name="Shape 60"/>
          <p:cNvGrpSpPr/>
          <p:nvPr/>
        </p:nvGrpSpPr>
        <p:grpSpPr>
          <a:xfrm>
            <a:off x="388375" y="557025"/>
            <a:ext cx="6960000" cy="4029450"/>
            <a:chOff x="388375" y="548143"/>
            <a:chExt cx="6960000" cy="4029450"/>
          </a:xfrm>
        </p:grpSpPr>
        <p:sp>
          <p:nvSpPr>
            <p:cNvPr id="61" name="Shape 61"/>
            <p:cNvSpPr/>
            <p:nvPr/>
          </p:nvSpPr>
          <p:spPr>
            <a:xfrm>
              <a:off x="428425" y="583393"/>
              <a:ext cx="6919950" cy="3994200"/>
            </a:xfrm>
            <a:custGeom>
              <a:avLst/>
              <a:gdLst/>
              <a:ahLst/>
              <a:cxnLst/>
              <a:rect l="0" t="0" r="0" b="0"/>
              <a:pathLst>
                <a:path w="276798" h="159768" extrusionOk="0">
                  <a:moveTo>
                    <a:pt x="0" y="0"/>
                  </a:moveTo>
                  <a:lnTo>
                    <a:pt x="0" y="159768"/>
                  </a:lnTo>
                  <a:lnTo>
                    <a:pt x="276798" y="159768"/>
                  </a:lnTo>
                  <a:lnTo>
                    <a:pt x="276798" y="140156"/>
                  </a:lnTo>
                  <a:lnTo>
                    <a:pt x="276644" y="136035"/>
                  </a:lnTo>
                  <a:lnTo>
                    <a:pt x="276798" y="131788"/>
                  </a:lnTo>
                  <a:lnTo>
                    <a:pt x="276798" y="261"/>
                  </a:lnTo>
                  <a:close/>
                </a:path>
              </a:pathLst>
            </a:custGeom>
            <a:solidFill>
              <a:srgbClr val="0D0138">
                <a:alpha val="16540"/>
              </a:srgbClr>
            </a:solidFill>
            <a:ln>
              <a:noFill/>
            </a:ln>
          </p:spPr>
        </p:sp>
        <p:sp>
          <p:nvSpPr>
            <p:cNvPr id="62" name="Shape 62"/>
            <p:cNvSpPr/>
            <p:nvPr/>
          </p:nvSpPr>
          <p:spPr>
            <a:xfrm>
              <a:off x="388375" y="548143"/>
              <a:ext cx="6925425" cy="3994200"/>
            </a:xfrm>
            <a:custGeom>
              <a:avLst/>
              <a:gdLst/>
              <a:ahLst/>
              <a:cxnLst/>
              <a:rect l="0" t="0" r="0" b="0"/>
              <a:pathLst>
                <a:path w="277017" h="159768" extrusionOk="0">
                  <a:moveTo>
                    <a:pt x="0" y="0"/>
                  </a:moveTo>
                  <a:lnTo>
                    <a:pt x="0" y="159768"/>
                  </a:lnTo>
                  <a:lnTo>
                    <a:pt x="276798" y="159768"/>
                  </a:lnTo>
                  <a:lnTo>
                    <a:pt x="276798" y="140156"/>
                  </a:lnTo>
                  <a:lnTo>
                    <a:pt x="277017" y="136216"/>
                  </a:lnTo>
                  <a:lnTo>
                    <a:pt x="276798" y="131789"/>
                  </a:lnTo>
                  <a:lnTo>
                    <a:pt x="276798" y="2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527675" y="3949100"/>
            <a:ext cx="6594000" cy="519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360"/>
              </a:spcBef>
              <a:buSzPct val="100000"/>
              <a:buFont typeface="Calibri"/>
              <a:buNone/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endParaRPr/>
          </a:p>
        </p:txBody>
      </p:sp>
      <p:pic>
        <p:nvPicPr>
          <p:cNvPr id="64" name="Shape 64" descr="big_top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774874" y="3500424"/>
            <a:ext cx="975175" cy="75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tement 3">
    <p:bg>
      <p:bgPr>
        <a:solidFill>
          <a:srgbClr val="C9DAF8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-75" y="4253100"/>
            <a:ext cx="9144000" cy="890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7" name="Shape 67"/>
          <p:cNvGrpSpPr/>
          <p:nvPr/>
        </p:nvGrpSpPr>
        <p:grpSpPr>
          <a:xfrm>
            <a:off x="388375" y="557025"/>
            <a:ext cx="6960000" cy="4029450"/>
            <a:chOff x="388375" y="548143"/>
            <a:chExt cx="6960000" cy="4029450"/>
          </a:xfrm>
        </p:grpSpPr>
        <p:sp>
          <p:nvSpPr>
            <p:cNvPr id="68" name="Shape 68"/>
            <p:cNvSpPr/>
            <p:nvPr/>
          </p:nvSpPr>
          <p:spPr>
            <a:xfrm>
              <a:off x="428425" y="583393"/>
              <a:ext cx="6919950" cy="3994200"/>
            </a:xfrm>
            <a:custGeom>
              <a:avLst/>
              <a:gdLst/>
              <a:ahLst/>
              <a:cxnLst/>
              <a:rect l="0" t="0" r="0" b="0"/>
              <a:pathLst>
                <a:path w="276798" h="159768" extrusionOk="0">
                  <a:moveTo>
                    <a:pt x="0" y="0"/>
                  </a:moveTo>
                  <a:lnTo>
                    <a:pt x="0" y="159768"/>
                  </a:lnTo>
                  <a:lnTo>
                    <a:pt x="276798" y="159768"/>
                  </a:lnTo>
                  <a:lnTo>
                    <a:pt x="276798" y="140156"/>
                  </a:lnTo>
                  <a:lnTo>
                    <a:pt x="276644" y="136035"/>
                  </a:lnTo>
                  <a:lnTo>
                    <a:pt x="276798" y="131788"/>
                  </a:lnTo>
                  <a:lnTo>
                    <a:pt x="276798" y="261"/>
                  </a:lnTo>
                  <a:close/>
                </a:path>
              </a:pathLst>
            </a:custGeom>
            <a:solidFill>
              <a:srgbClr val="0D0138">
                <a:alpha val="16540"/>
              </a:srgbClr>
            </a:solidFill>
            <a:ln>
              <a:noFill/>
            </a:ln>
          </p:spPr>
        </p:sp>
        <p:sp>
          <p:nvSpPr>
            <p:cNvPr id="69" name="Shape 69"/>
            <p:cNvSpPr/>
            <p:nvPr/>
          </p:nvSpPr>
          <p:spPr>
            <a:xfrm>
              <a:off x="388375" y="548143"/>
              <a:ext cx="6925425" cy="3994200"/>
            </a:xfrm>
            <a:custGeom>
              <a:avLst/>
              <a:gdLst/>
              <a:ahLst/>
              <a:cxnLst/>
              <a:rect l="0" t="0" r="0" b="0"/>
              <a:pathLst>
                <a:path w="277017" h="159768" extrusionOk="0">
                  <a:moveTo>
                    <a:pt x="0" y="0"/>
                  </a:moveTo>
                  <a:lnTo>
                    <a:pt x="0" y="159768"/>
                  </a:lnTo>
                  <a:lnTo>
                    <a:pt x="276798" y="159768"/>
                  </a:lnTo>
                  <a:lnTo>
                    <a:pt x="276798" y="140156"/>
                  </a:lnTo>
                  <a:lnTo>
                    <a:pt x="277017" y="136216"/>
                  </a:lnTo>
                  <a:lnTo>
                    <a:pt x="276798" y="131789"/>
                  </a:lnTo>
                  <a:lnTo>
                    <a:pt x="276798" y="2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527675" y="3949100"/>
            <a:ext cx="6594000" cy="519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360"/>
              </a:spcBef>
              <a:buSzPct val="100000"/>
              <a:buFont typeface="Calibri"/>
              <a:buNone/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endParaRPr/>
          </a:p>
        </p:txBody>
      </p:sp>
      <p:pic>
        <p:nvPicPr>
          <p:cNvPr id="71" name="Shape 71" descr="aim_and_win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29615" y="3612640"/>
            <a:ext cx="1022750" cy="742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2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5200"/>
            </a:lvl1pPr>
            <a:lvl2pPr lvl="1" algn="ctr" rtl="0">
              <a:spcBef>
                <a:spcPts val="0"/>
              </a:spcBef>
              <a:buSzPct val="100000"/>
              <a:defRPr sz="5200"/>
            </a:lvl2pPr>
            <a:lvl3pPr lvl="2" algn="ctr" rtl="0">
              <a:spcBef>
                <a:spcPts val="0"/>
              </a:spcBef>
              <a:buSzPct val="100000"/>
              <a:defRPr sz="5200"/>
            </a:lvl3pPr>
            <a:lvl4pPr lvl="3" algn="ctr" rtl="0">
              <a:spcBef>
                <a:spcPts val="0"/>
              </a:spcBef>
              <a:buSzPct val="100000"/>
              <a:defRPr sz="5200"/>
            </a:lvl4pPr>
            <a:lvl5pPr lvl="4" algn="ctr" rtl="0">
              <a:spcBef>
                <a:spcPts val="0"/>
              </a:spcBef>
              <a:buSzPct val="100000"/>
              <a:defRPr sz="5200"/>
            </a:lvl5pPr>
            <a:lvl6pPr lvl="5" algn="ctr" rtl="0">
              <a:spcBef>
                <a:spcPts val="0"/>
              </a:spcBef>
              <a:buSzPct val="100000"/>
              <a:defRPr sz="5200"/>
            </a:lvl6pPr>
            <a:lvl7pPr lvl="6" algn="ctr" rtl="0">
              <a:spcBef>
                <a:spcPts val="0"/>
              </a:spcBef>
              <a:buSzPct val="100000"/>
              <a:defRPr sz="5200"/>
            </a:lvl7pPr>
            <a:lvl8pPr lvl="7" algn="ctr" rtl="0">
              <a:spcBef>
                <a:spcPts val="0"/>
              </a:spcBef>
              <a:buSzPct val="100000"/>
              <a:defRPr sz="5200"/>
            </a:lvl8pPr>
            <a:lvl9pPr lvl="8" algn="ctr" rtl="0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AND_BODY_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">
    <p:bg>
      <p:bgPr>
        <a:solidFill>
          <a:srgbClr val="C9DAF8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>
            <a:off x="-75" y="4253100"/>
            <a:ext cx="9144000" cy="890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30" name="Shape 30"/>
          <p:cNvGrpSpPr/>
          <p:nvPr/>
        </p:nvGrpSpPr>
        <p:grpSpPr>
          <a:xfrm>
            <a:off x="1342950" y="557025"/>
            <a:ext cx="6965450" cy="4029450"/>
            <a:chOff x="388375" y="548143"/>
            <a:chExt cx="6965450" cy="4029450"/>
          </a:xfrm>
        </p:grpSpPr>
        <p:sp>
          <p:nvSpPr>
            <p:cNvPr id="31" name="Shape 31"/>
            <p:cNvSpPr/>
            <p:nvPr/>
          </p:nvSpPr>
          <p:spPr>
            <a:xfrm>
              <a:off x="428425" y="583393"/>
              <a:ext cx="6925400" cy="3994200"/>
            </a:xfrm>
            <a:custGeom>
              <a:avLst/>
              <a:gdLst/>
              <a:ahLst/>
              <a:cxnLst/>
              <a:rect l="0" t="0" r="0" b="0"/>
              <a:pathLst>
                <a:path w="277016" h="159768" extrusionOk="0">
                  <a:moveTo>
                    <a:pt x="0" y="0"/>
                  </a:moveTo>
                  <a:lnTo>
                    <a:pt x="0" y="159768"/>
                  </a:lnTo>
                  <a:lnTo>
                    <a:pt x="276798" y="159768"/>
                  </a:lnTo>
                  <a:lnTo>
                    <a:pt x="276798" y="140156"/>
                  </a:lnTo>
                  <a:lnTo>
                    <a:pt x="277016" y="135208"/>
                  </a:lnTo>
                  <a:lnTo>
                    <a:pt x="276798" y="131788"/>
                  </a:lnTo>
                  <a:lnTo>
                    <a:pt x="276798" y="261"/>
                  </a:lnTo>
                  <a:close/>
                </a:path>
              </a:pathLst>
            </a:custGeom>
            <a:solidFill>
              <a:srgbClr val="0D0138">
                <a:alpha val="16540"/>
              </a:srgbClr>
            </a:solidFill>
            <a:ln>
              <a:noFill/>
            </a:ln>
          </p:spPr>
        </p:sp>
        <p:sp>
          <p:nvSpPr>
            <p:cNvPr id="32" name="Shape 32"/>
            <p:cNvSpPr/>
            <p:nvPr/>
          </p:nvSpPr>
          <p:spPr>
            <a:xfrm>
              <a:off x="388375" y="548143"/>
              <a:ext cx="6931775" cy="3994200"/>
            </a:xfrm>
            <a:custGeom>
              <a:avLst/>
              <a:gdLst/>
              <a:ahLst/>
              <a:cxnLst/>
              <a:rect l="0" t="0" r="0" b="0"/>
              <a:pathLst>
                <a:path w="277271" h="159768" extrusionOk="0">
                  <a:moveTo>
                    <a:pt x="0" y="0"/>
                  </a:moveTo>
                  <a:lnTo>
                    <a:pt x="0" y="159768"/>
                  </a:lnTo>
                  <a:lnTo>
                    <a:pt x="276798" y="159768"/>
                  </a:lnTo>
                  <a:lnTo>
                    <a:pt x="276798" y="140156"/>
                  </a:lnTo>
                  <a:lnTo>
                    <a:pt x="277271" y="137067"/>
                  </a:lnTo>
                  <a:lnTo>
                    <a:pt x="276798" y="131789"/>
                  </a:lnTo>
                  <a:lnTo>
                    <a:pt x="276798" y="2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33" name="Shape 33"/>
          <p:cNvSpPr txBox="1">
            <a:spLocks noGrp="1"/>
          </p:cNvSpPr>
          <p:nvPr>
            <p:ph type="ctrTitle"/>
          </p:nvPr>
        </p:nvSpPr>
        <p:spPr>
          <a:xfrm>
            <a:off x="2154525" y="1134000"/>
            <a:ext cx="5701800" cy="28755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Clr>
                <a:srgbClr val="3E4A63"/>
              </a:buClr>
              <a:buSzPct val="100000"/>
              <a:buFont typeface="Calibri"/>
              <a:defRPr sz="6000">
                <a:solidFill>
                  <a:srgbClr val="3E4A6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buClr>
                <a:srgbClr val="3E4A63"/>
              </a:buClr>
              <a:buSzPct val="100000"/>
              <a:buFont typeface="Calibri"/>
              <a:defRPr sz="6000">
                <a:solidFill>
                  <a:srgbClr val="3E4A6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rtl="0">
              <a:spcBef>
                <a:spcPts val="0"/>
              </a:spcBef>
              <a:buClr>
                <a:srgbClr val="3E4A63"/>
              </a:buClr>
              <a:buSzPct val="100000"/>
              <a:buFont typeface="Calibri"/>
              <a:defRPr sz="6000">
                <a:solidFill>
                  <a:srgbClr val="3E4A6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rtl="0">
              <a:spcBef>
                <a:spcPts val="0"/>
              </a:spcBef>
              <a:buClr>
                <a:srgbClr val="3E4A63"/>
              </a:buClr>
              <a:buSzPct val="100000"/>
              <a:buFont typeface="Calibri"/>
              <a:defRPr sz="6000">
                <a:solidFill>
                  <a:srgbClr val="3E4A6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rtl="0">
              <a:spcBef>
                <a:spcPts val="0"/>
              </a:spcBef>
              <a:buClr>
                <a:srgbClr val="3E4A63"/>
              </a:buClr>
              <a:buSzPct val="100000"/>
              <a:buFont typeface="Calibri"/>
              <a:defRPr sz="6000">
                <a:solidFill>
                  <a:srgbClr val="3E4A6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rtl="0">
              <a:spcBef>
                <a:spcPts val="0"/>
              </a:spcBef>
              <a:buClr>
                <a:srgbClr val="3E4A63"/>
              </a:buClr>
              <a:buSzPct val="100000"/>
              <a:buFont typeface="Calibri"/>
              <a:defRPr sz="6000">
                <a:solidFill>
                  <a:srgbClr val="3E4A6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rtl="0">
              <a:spcBef>
                <a:spcPts val="0"/>
              </a:spcBef>
              <a:buClr>
                <a:srgbClr val="3E4A63"/>
              </a:buClr>
              <a:buSzPct val="100000"/>
              <a:buFont typeface="Calibri"/>
              <a:defRPr sz="6000">
                <a:solidFill>
                  <a:srgbClr val="3E4A6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rtl="0">
              <a:spcBef>
                <a:spcPts val="0"/>
              </a:spcBef>
              <a:buClr>
                <a:srgbClr val="3E4A63"/>
              </a:buClr>
              <a:buSzPct val="100000"/>
              <a:buFont typeface="Calibri"/>
              <a:defRPr sz="6000">
                <a:solidFill>
                  <a:srgbClr val="3E4A6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rtl="0">
              <a:spcBef>
                <a:spcPts val="0"/>
              </a:spcBef>
              <a:buClr>
                <a:srgbClr val="3E4A63"/>
              </a:buClr>
              <a:buSzPct val="100000"/>
              <a:buFont typeface="Calibri"/>
              <a:defRPr sz="6000">
                <a:solidFill>
                  <a:srgbClr val="3E4A6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4" name="Shape 34" descr="ferris_wheel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3125" y="3278500"/>
            <a:ext cx="843249" cy="97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dk2"/>
                </a:solidFill>
              </a:rPr>
              <a:t>‹#›</a:t>
            </a:fld>
            <a:endParaRPr lang="en-GB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researchdata.4tu.nl/e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.4tu.nl/repository/uuid:5146dd06-98e4-426c-9ae5-dc8fa65c549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jp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9" Type="http://schemas.openxmlformats.org/officeDocument/2006/relationships/image" Target="../media/image45.jpg"/><Relationship Id="rId3" Type="http://schemas.openxmlformats.org/officeDocument/2006/relationships/image" Target="../media/image9.jpg"/><Relationship Id="rId21" Type="http://schemas.openxmlformats.org/officeDocument/2006/relationships/image" Target="../media/image27.jpg"/><Relationship Id="rId34" Type="http://schemas.openxmlformats.org/officeDocument/2006/relationships/image" Target="../media/image40.jpg"/><Relationship Id="rId7" Type="http://schemas.openxmlformats.org/officeDocument/2006/relationships/image" Target="../media/image13.png"/><Relationship Id="rId12" Type="http://schemas.openxmlformats.org/officeDocument/2006/relationships/image" Target="../media/image18.jpg"/><Relationship Id="rId17" Type="http://schemas.openxmlformats.org/officeDocument/2006/relationships/image" Target="../media/image23.jpg"/><Relationship Id="rId25" Type="http://schemas.openxmlformats.org/officeDocument/2006/relationships/image" Target="../media/image31.png"/><Relationship Id="rId33" Type="http://schemas.openxmlformats.org/officeDocument/2006/relationships/image" Target="../media/image39.jpg"/><Relationship Id="rId38" Type="http://schemas.openxmlformats.org/officeDocument/2006/relationships/image" Target="../media/image44.jp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jpg"/><Relationship Id="rId20" Type="http://schemas.openxmlformats.org/officeDocument/2006/relationships/image" Target="../media/image26.png"/><Relationship Id="rId29" Type="http://schemas.openxmlformats.org/officeDocument/2006/relationships/image" Target="../media/image35.jpg"/><Relationship Id="rId41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24" Type="http://schemas.openxmlformats.org/officeDocument/2006/relationships/image" Target="../media/image30.png"/><Relationship Id="rId32" Type="http://schemas.openxmlformats.org/officeDocument/2006/relationships/image" Target="../media/image38.jpg"/><Relationship Id="rId37" Type="http://schemas.openxmlformats.org/officeDocument/2006/relationships/image" Target="../media/image43.jpg"/><Relationship Id="rId40" Type="http://schemas.openxmlformats.org/officeDocument/2006/relationships/image" Target="../media/image46.jpg"/><Relationship Id="rId5" Type="http://schemas.openxmlformats.org/officeDocument/2006/relationships/image" Target="../media/image11.jp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image" Target="../media/image42.jpg"/><Relationship Id="rId10" Type="http://schemas.openxmlformats.org/officeDocument/2006/relationships/image" Target="../media/image16.jp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jpg"/><Relationship Id="rId9" Type="http://schemas.openxmlformats.org/officeDocument/2006/relationships/image" Target="../media/image15.jpg"/><Relationship Id="rId14" Type="http://schemas.openxmlformats.org/officeDocument/2006/relationships/image" Target="../media/image20.jp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jpg"/><Relationship Id="rId35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working.wordpress.com/2017/02/10/fair-principles-4tu-research-data-interpretation-of-the-facet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subTitle" idx="4294967295"/>
          </p:nvPr>
        </p:nvSpPr>
        <p:spPr>
          <a:xfrm>
            <a:off x="3626525" y="2906475"/>
            <a:ext cx="2667300" cy="827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 Alastair Dunning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@alastairdunning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subTitle" idx="4294967295"/>
          </p:nvPr>
        </p:nvSpPr>
        <p:spPr>
          <a:xfrm>
            <a:off x="1458287" y="2894125"/>
            <a:ext cx="2224800" cy="827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Jasmin Böhmer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@JasminBoehmer 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subTitle" idx="4294967295"/>
          </p:nvPr>
        </p:nvSpPr>
        <p:spPr>
          <a:xfrm>
            <a:off x="5835525" y="2906400"/>
            <a:ext cx="3157200" cy="1161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Madeleine de Smaele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55000"/>
              <a:buFont typeface="Arial"/>
              <a:buNone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@MadeleineSmaele </a:t>
            </a:r>
          </a:p>
          <a:p>
            <a:pPr lvl="0" rtl="0">
              <a:spcBef>
                <a:spcPts val="0"/>
              </a:spcBef>
              <a:buNone/>
            </a:pP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3278162" y="3810175"/>
            <a:ext cx="3062100" cy="671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i="1" dirty="0" smtClean="0">
                <a:latin typeface="Calibri"/>
                <a:ea typeface="Calibri"/>
                <a:cs typeface="Calibri"/>
                <a:sym typeface="Calibri"/>
              </a:rPr>
              <a:t>Delft University of Technology</a:t>
            </a:r>
            <a:endParaRPr lang="en-GB" i="1" dirty="0"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0"/>
              </a:spcBef>
              <a:buNone/>
            </a:pPr>
            <a:r>
              <a:rPr lang="en-GB" i="1" dirty="0">
                <a:latin typeface="Calibri"/>
                <a:ea typeface="Calibri"/>
                <a:cs typeface="Calibri"/>
                <a:sym typeface="Calibri"/>
              </a:rPr>
              <a:t>Hosts of </a:t>
            </a:r>
            <a:r>
              <a:rPr lang="en-GB" i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4TU.Centre for </a:t>
            </a:r>
            <a:r>
              <a:rPr lang="en-GB" i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Research</a:t>
            </a:r>
            <a:r>
              <a:rPr lang="en-GB" i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 Data</a:t>
            </a:r>
          </a:p>
        </p:txBody>
      </p:sp>
      <p:pic>
        <p:nvPicPr>
          <p:cNvPr id="94" name="Shape 94" descr="cc-by-lo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33950" y="768237"/>
            <a:ext cx="749000" cy="26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 descr="TU_Delft_logo_RGB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84531" y="3706675"/>
            <a:ext cx="1256685" cy="774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96" descr="4TU-logo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56075" y="3926629"/>
            <a:ext cx="877824" cy="334999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>
            <a:spLocks noGrp="1"/>
          </p:cNvSpPr>
          <p:nvPr>
            <p:ph type="ctrTitle"/>
          </p:nvPr>
        </p:nvSpPr>
        <p:spPr>
          <a:xfrm>
            <a:off x="1524425" y="1147200"/>
            <a:ext cx="6390900" cy="18609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Are the FAIR Data Principles Fair?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" name="Shape 205"/>
          <p:cNvGraphicFramePr/>
          <p:nvPr/>
        </p:nvGraphicFramePr>
        <p:xfrm>
          <a:off x="261787" y="376275"/>
          <a:ext cx="8620425" cy="482975"/>
        </p:xfrm>
        <a:graphic>
          <a:graphicData uri="http://schemas.openxmlformats.org/drawingml/2006/table">
            <a:tbl>
              <a:tblPr>
                <a:noFill/>
                <a:tableStyleId>{1C75018F-8044-4E2A-B92A-251C109B2BE4}</a:tableStyleId>
              </a:tblPr>
              <a:tblGrid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</a:tblGrid>
              <a:tr h="482975">
                <a:tc gridSpan="9"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>
                          <a:solidFill>
                            <a:srgbClr val="FF9900"/>
                          </a:solidFill>
                        </a:rPr>
                        <a:t>I2</a:t>
                      </a:r>
                      <a:r>
                        <a:rPr lang="en-GB" sz="1800">
                          <a:solidFill>
                            <a:schemeClr val="dk1"/>
                          </a:solidFill>
                        </a:rPr>
                        <a:t> (meta)data use vocabularies that follow FAIR principles.</a:t>
                      </a: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6" name="Shape 206"/>
          <p:cNvSpPr txBox="1"/>
          <p:nvPr/>
        </p:nvSpPr>
        <p:spPr>
          <a:xfrm>
            <a:off x="5637750" y="1036075"/>
            <a:ext cx="3154200" cy="377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just">
              <a:spcBef>
                <a:spcPts val="0"/>
              </a:spcBef>
              <a:buNone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100% of the repositories do not have visible ontologies or (controlled) vocabulary.</a:t>
            </a:r>
          </a:p>
          <a:p>
            <a:pPr lvl="0" algn="just" rtl="0">
              <a:spcBef>
                <a:spcPts val="0"/>
              </a:spcBef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lvl="0" algn="just">
              <a:spcBef>
                <a:spcPts val="0"/>
              </a:spcBef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lvl="0" algn="just" rtl="0">
              <a:spcBef>
                <a:spcPts val="0"/>
              </a:spcBef>
              <a:buNone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Adding a semantic layer that enables links to unambiguous terms and definitions needs a lot of curation effort. </a:t>
            </a:r>
          </a:p>
          <a:p>
            <a:pPr lvl="0" algn="just" rtl="0">
              <a:spcBef>
                <a:spcPts val="0"/>
              </a:spcBef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lvl="0" algn="just" rtl="0">
              <a:spcBef>
                <a:spcPts val="0"/>
              </a:spcBef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lvl="0" algn="just" rtl="0">
              <a:spcBef>
                <a:spcPts val="0"/>
              </a:spcBef>
              <a:buNone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Is e.g. </a:t>
            </a: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ORCID (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Open Researcher and Contributor ID) a vocabulary?</a:t>
            </a:r>
          </a:p>
        </p:txBody>
      </p:sp>
      <p:pic>
        <p:nvPicPr>
          <p:cNvPr id="207" name="Shape 2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575" y="1315973"/>
            <a:ext cx="4838069" cy="2816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" name="Shape 212"/>
          <p:cNvGraphicFramePr/>
          <p:nvPr/>
        </p:nvGraphicFramePr>
        <p:xfrm>
          <a:off x="261787" y="376275"/>
          <a:ext cx="8620425" cy="482975"/>
        </p:xfrm>
        <a:graphic>
          <a:graphicData uri="http://schemas.openxmlformats.org/drawingml/2006/table">
            <a:tbl>
              <a:tblPr>
                <a:noFill/>
                <a:tableStyleId>{1C75018F-8044-4E2A-B92A-251C109B2BE4}</a:tableStyleId>
              </a:tblPr>
              <a:tblGrid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</a:tblGrid>
              <a:tr h="482975">
                <a:tc gridSpan="9"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>
                          <a:solidFill>
                            <a:srgbClr val="FF9900"/>
                          </a:solidFill>
                        </a:rPr>
                        <a:t>R1</a:t>
                      </a:r>
                      <a:r>
                        <a:rPr lang="en-GB" sz="1800">
                          <a:solidFill>
                            <a:schemeClr val="dk1"/>
                          </a:solidFill>
                        </a:rPr>
                        <a:t> meta(data) have a plurality of accurate and relevant attributes.</a:t>
                      </a: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3" name="Shape 213"/>
          <p:cNvSpPr txBox="1"/>
          <p:nvPr/>
        </p:nvSpPr>
        <p:spPr>
          <a:xfrm>
            <a:off x="5568000" y="1315975"/>
            <a:ext cx="3154200" cy="28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just">
              <a:spcBef>
                <a:spcPts val="0"/>
              </a:spcBef>
              <a:buNone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38% of the repositories do not provide sufficient information that helps to determine the value of reuse for the information seeker.</a:t>
            </a:r>
          </a:p>
          <a:p>
            <a:pPr lvl="0" algn="just">
              <a:spcBef>
                <a:spcPts val="0"/>
              </a:spcBef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lvl="0" algn="just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Specific information are mostly included in the documentation. Displaying those information in appropriate metadata fields would be beneficial.</a:t>
            </a:r>
          </a:p>
        </p:txBody>
      </p:sp>
      <p:pic>
        <p:nvPicPr>
          <p:cNvPr id="214" name="Shape 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575" y="1315974"/>
            <a:ext cx="4838053" cy="2816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ctrTitle"/>
          </p:nvPr>
        </p:nvSpPr>
        <p:spPr>
          <a:xfrm>
            <a:off x="1641775" y="1134000"/>
            <a:ext cx="6320700" cy="28755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4800"/>
              <a:t>2. Some principles are easily measured; some are much more subjective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527675" y="957050"/>
            <a:ext cx="6594000" cy="1624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9525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chemeClr val="dk1"/>
                </a:solidFill>
              </a:rPr>
              <a:t>Pretty Obvious</a:t>
            </a:r>
            <a:r>
              <a:rPr lang="en-GB" sz="3600">
                <a:solidFill>
                  <a:schemeClr val="dk1"/>
                </a:solidFill>
              </a:rPr>
              <a:t>  - </a:t>
            </a:r>
            <a:r>
              <a:rPr lang="en-GB" sz="3600" i="1">
                <a:solidFill>
                  <a:schemeClr val="dk1"/>
                </a:solidFill>
              </a:rPr>
              <a:t>(meta)data are assigned a globally unique and eternally persistent identifier.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462048" y="1225027"/>
            <a:ext cx="6594000" cy="164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9525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chemeClr val="dk1"/>
                </a:solidFill>
              </a:rPr>
              <a:t>Vague </a:t>
            </a:r>
            <a:r>
              <a:rPr lang="en-GB" sz="3600">
                <a:solidFill>
                  <a:schemeClr val="dk1"/>
                </a:solidFill>
              </a:rPr>
              <a:t>- </a:t>
            </a:r>
            <a:r>
              <a:rPr lang="en-GB" sz="3600" i="1">
                <a:solidFill>
                  <a:schemeClr val="dk1"/>
                </a:solidFill>
              </a:rPr>
              <a:t>data are described with rich metadata</a:t>
            </a:r>
          </a:p>
          <a:p>
            <a:pPr marL="95250" lvl="0" indent="-698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30555"/>
              <a:buFont typeface="Arial"/>
              <a:buNone/>
            </a:pPr>
            <a:r>
              <a:rPr lang="en-GB" sz="3600">
                <a:solidFill>
                  <a:schemeClr val="dk1"/>
                </a:solidFill>
              </a:rPr>
              <a:t>What makes metadata rich 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511267" y="2084205"/>
            <a:ext cx="6594000" cy="519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95250" lvl="0" indent="-698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30555"/>
              <a:buFont typeface="Arial"/>
              <a:buNone/>
            </a:pPr>
            <a:r>
              <a:rPr lang="en-GB" sz="3600" b="1">
                <a:solidFill>
                  <a:schemeClr val="dk1"/>
                </a:solidFill>
              </a:rPr>
              <a:t>Subjective </a:t>
            </a:r>
            <a:r>
              <a:rPr lang="en-GB" sz="3600">
                <a:solidFill>
                  <a:schemeClr val="dk1"/>
                </a:solidFill>
              </a:rPr>
              <a:t>- </a:t>
            </a:r>
            <a:r>
              <a:rPr lang="en-GB" sz="3600" i="1">
                <a:solidFill>
                  <a:schemeClr val="dk1"/>
                </a:solidFill>
              </a:rPr>
              <a:t>(meta)data meet domain-relevant community standards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 rot="-1251" flipH="1">
            <a:off x="445599" y="973468"/>
            <a:ext cx="6594000" cy="222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95250" lvl="0" indent="-698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30555"/>
              <a:buFont typeface="Arial"/>
              <a:buNone/>
            </a:pPr>
            <a:r>
              <a:rPr lang="en-GB" sz="3600" b="1">
                <a:solidFill>
                  <a:schemeClr val="dk1"/>
                </a:solidFill>
              </a:rPr>
              <a:t>Philosophically dubious</a:t>
            </a:r>
            <a:r>
              <a:rPr lang="en-GB" sz="3600">
                <a:solidFill>
                  <a:schemeClr val="dk1"/>
                </a:solidFill>
              </a:rPr>
              <a:t> - </a:t>
            </a:r>
            <a:r>
              <a:rPr lang="en-GB" sz="3600" i="1">
                <a:solidFill>
                  <a:schemeClr val="dk1"/>
                </a:solidFill>
              </a:rPr>
              <a:t>(meta)data use vocabularies that follow FAIR principles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title" idx="4294967295"/>
          </p:nvPr>
        </p:nvSpPr>
        <p:spPr>
          <a:xfrm>
            <a:off x="1024550" y="1411075"/>
            <a:ext cx="5833500" cy="2571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4800">
                <a:latin typeface="Calibri"/>
                <a:ea typeface="Calibri"/>
                <a:cs typeface="Calibri"/>
                <a:sym typeface="Calibri"/>
              </a:rPr>
              <a:t>3. Some principles are narrow; others are broad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527675" y="3949100"/>
            <a:ext cx="6594000" cy="519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9525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</a:rPr>
              <a:t>Narrow </a:t>
            </a:r>
            <a:r>
              <a:rPr lang="en-GB" sz="2400">
                <a:solidFill>
                  <a:schemeClr val="dk1"/>
                </a:solidFill>
              </a:rPr>
              <a:t>- </a:t>
            </a:r>
          </a:p>
          <a:p>
            <a:pPr marL="190500" lvl="0" indent="-6985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GB" sz="2400" i="1">
                <a:solidFill>
                  <a:schemeClr val="dk1"/>
                </a:solidFill>
              </a:rPr>
              <a:t>(meta)data are retrievable by their identifier using a standardized communications protocol. </a:t>
            </a:r>
          </a:p>
          <a:p>
            <a:pPr marL="190500" lvl="0" indent="-6985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GB" sz="2400" i="1">
                <a:solidFill>
                  <a:schemeClr val="dk1"/>
                </a:solidFill>
              </a:rPr>
              <a:t>the protocol is open, free, and universally implementable. </a:t>
            </a:r>
          </a:p>
          <a:p>
            <a:pPr marL="190500" lvl="0" indent="-6985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GB" sz="2400" i="1">
                <a:solidFill>
                  <a:schemeClr val="dk1"/>
                </a:solidFill>
              </a:rPr>
              <a:t>the protocol allows for an authentication and authorization procedure, where necessary.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527675" y="1045325"/>
            <a:ext cx="6594000" cy="3423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9525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</a:rPr>
              <a:t>Broad </a:t>
            </a:r>
            <a:r>
              <a:rPr lang="en-GB" sz="2400">
                <a:solidFill>
                  <a:schemeClr val="dk1"/>
                </a:solidFill>
              </a:rPr>
              <a:t>- </a:t>
            </a:r>
          </a:p>
          <a:p>
            <a:pPr marL="190500" lvl="0" indent="0" rtl="0">
              <a:spcBef>
                <a:spcPts val="0"/>
              </a:spcBef>
              <a:buNone/>
            </a:pPr>
            <a:r>
              <a:rPr lang="en-GB" sz="2400" i="1">
                <a:solidFill>
                  <a:schemeClr val="dk1"/>
                </a:solidFill>
              </a:rPr>
              <a:t>(meta)data include qualified references to other (meta)data.</a:t>
            </a:r>
          </a:p>
          <a:p>
            <a:pPr marL="190500" lvl="0" indent="0" rtl="0">
              <a:spcBef>
                <a:spcPts val="0"/>
              </a:spcBef>
              <a:buNone/>
            </a:pPr>
            <a:r>
              <a:rPr lang="en-GB" sz="2400" i="1">
                <a:solidFill>
                  <a:schemeClr val="dk1"/>
                </a:solidFill>
              </a:rPr>
              <a:t>(meta)data meet domain-relevant community standards</a:t>
            </a:r>
            <a:r>
              <a:rPr lang="en-GB" sz="2400">
                <a:solidFill>
                  <a:schemeClr val="dk1"/>
                </a:solidFill>
              </a:rPr>
              <a:t> (takes a long time to figure out)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 idx="4294967295"/>
          </p:nvPr>
        </p:nvSpPr>
        <p:spPr>
          <a:xfrm>
            <a:off x="631645" y="626860"/>
            <a:ext cx="4839600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Motivation for this Project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422764" y="1309136"/>
            <a:ext cx="6812700" cy="32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42900" rtl="0">
              <a:spcBef>
                <a:spcPts val="0"/>
              </a:spcBef>
              <a:buSzPct val="100000"/>
              <a:buChar char="●"/>
            </a:pPr>
            <a:r>
              <a:rPr lang="en-GB" sz="1800"/>
              <a:t>H2020 / EU demands on open data and research data management.</a:t>
            </a:r>
          </a:p>
          <a:p>
            <a:pPr marL="457200" lvl="0" indent="-342900" rtl="0">
              <a:spcBef>
                <a:spcPts val="0"/>
              </a:spcBef>
              <a:buSzPct val="100000"/>
              <a:buChar char="●"/>
            </a:pPr>
            <a:r>
              <a:rPr lang="en-GB" sz="1800"/>
              <a:t>Providing insight and support for repositories to improve their information architecture and digital infrastructure to comply to H2020 and FAIR demands.</a:t>
            </a:r>
          </a:p>
          <a:p>
            <a:pPr marL="457200" lvl="0" indent="-342900" rtl="0">
              <a:spcBef>
                <a:spcPts val="0"/>
              </a:spcBef>
              <a:buSzPct val="100000"/>
              <a:buChar char="●"/>
            </a:pPr>
            <a:r>
              <a:rPr lang="en-GB" sz="1800"/>
              <a:t>Own aspiration to offer the best possible service and support for 4TU.Centre for Research Data.</a:t>
            </a:r>
          </a:p>
          <a:p>
            <a:pPr marL="457200" lvl="0" indent="-342900" rtl="0">
              <a:spcBef>
                <a:spcPts val="0"/>
              </a:spcBef>
              <a:buSzPct val="100000"/>
              <a:buChar char="●"/>
            </a:pPr>
            <a:r>
              <a:rPr lang="en-GB" sz="1800"/>
              <a:t>Working towards practices to improve interoperability and reuse-value of data-sets in research data repositories.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Technical vs Policy </a:t>
            </a:r>
          </a:p>
        </p:txBody>
      </p:sp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527675" y="1017725"/>
            <a:ext cx="6594000" cy="3450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●"/>
            </a:pPr>
            <a:r>
              <a:rPr lang="en-GB" sz="24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(meta)data are retrievable by their identifier using a standardized communications protocol. 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●"/>
            </a:pPr>
            <a:r>
              <a:rPr lang="en-GB" sz="24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protocol is open, free, and universally implementable. 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●"/>
            </a:pPr>
            <a:r>
              <a:rPr lang="en-GB" sz="24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protocol allows for an authentication and authorization procedure, where necessary.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GB" sz="2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metadata are accessible, even when the data are no longer available.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>
            <a:spLocks noGrp="1"/>
          </p:cNvSpPr>
          <p:nvPr>
            <p:ph type="ctrTitle"/>
          </p:nvPr>
        </p:nvSpPr>
        <p:spPr>
          <a:xfrm>
            <a:off x="2154525" y="1134000"/>
            <a:ext cx="5701800" cy="28755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4. Some subject areas fare badly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Shape 270" title="Chart"/>
          <p:cNvPicPr preferRelativeResize="0"/>
          <p:nvPr/>
        </p:nvPicPr>
        <p:blipFill rotWithShape="1">
          <a:blip r:embed="rId3">
            <a:alphaModFix/>
          </a:blip>
          <a:srcRect t="16604" r="2123"/>
          <a:stretch/>
        </p:blipFill>
        <p:spPr>
          <a:xfrm>
            <a:off x="411450" y="797250"/>
            <a:ext cx="6591000" cy="277272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Shape 271"/>
          <p:cNvSpPr txBox="1"/>
          <p:nvPr/>
        </p:nvSpPr>
        <p:spPr>
          <a:xfrm>
            <a:off x="552450" y="3569975"/>
            <a:ext cx="6450000" cy="80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360"/>
              </a:spcBef>
              <a:spcAft>
                <a:spcPts val="1600"/>
              </a:spcAft>
              <a:buNone/>
            </a:pP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Compliance of Social Science Data Repositories against FAIR </a:t>
            </a:r>
            <a:r>
              <a:rPr lang="en-GB" sz="2200" i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Findable </a:t>
            </a:r>
            <a:r>
              <a:rPr lang="en-GB" sz="2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Principles (F1, F2, F3 and F4)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>
            <a:spLocks noGrp="1"/>
          </p:cNvSpPr>
          <p:nvPr>
            <p:ph type="title" idx="4294967295"/>
          </p:nvPr>
        </p:nvSpPr>
        <p:spPr>
          <a:xfrm>
            <a:off x="527675" y="623465"/>
            <a:ext cx="6320700" cy="900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Practice for Social Science Repositories Analysed</a:t>
            </a:r>
          </a:p>
        </p:txBody>
      </p:sp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527675" y="1930525"/>
            <a:ext cx="6594000" cy="2538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55600">
              <a:spcBef>
                <a:spcPts val="0"/>
              </a:spcBef>
              <a:buSzPct val="100000"/>
              <a:buChar char="●"/>
            </a:pPr>
            <a:r>
              <a:rPr lang="en-GB" sz="2000"/>
              <a:t>Data only available on request</a:t>
            </a:r>
          </a:p>
          <a:p>
            <a:pPr marL="457200" lvl="0" indent="-355600">
              <a:spcBef>
                <a:spcPts val="0"/>
              </a:spcBef>
              <a:buSzPct val="100000"/>
              <a:buChar char="●"/>
            </a:pPr>
            <a:r>
              <a:rPr lang="en-GB" sz="2000"/>
              <a:t>Licence not visible / clear</a:t>
            </a:r>
          </a:p>
          <a:p>
            <a:pPr marL="457200" lvl="0" indent="-355600">
              <a:spcBef>
                <a:spcPts val="0"/>
              </a:spcBef>
              <a:buSzPct val="100000"/>
              <a:buChar char="●"/>
            </a:pPr>
            <a:r>
              <a:rPr lang="en-GB" sz="2000"/>
              <a:t>Plenty of free text documentation on collection of data exists </a:t>
            </a:r>
          </a:p>
          <a:p>
            <a:pPr marL="457200" lvl="0" indent="-355600">
              <a:spcBef>
                <a:spcPts val="0"/>
              </a:spcBef>
              <a:buSzPct val="100000"/>
              <a:buChar char="●"/>
            </a:pPr>
            <a:r>
              <a:rPr lang="en-GB" sz="2000"/>
              <a:t>No structured metadata per dataset  / no machine readable metadata</a:t>
            </a:r>
          </a:p>
          <a:p>
            <a:pPr marL="457200" lvl="0" indent="-355600">
              <a:spcBef>
                <a:spcPts val="0"/>
              </a:spcBef>
              <a:buSzPct val="100000"/>
              <a:buChar char="●"/>
            </a:pPr>
            <a:r>
              <a:rPr lang="en-GB" sz="2000"/>
              <a:t>But still seem to work well within the discipline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Shape 2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7899" y="1225225"/>
            <a:ext cx="4806776" cy="240727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3" name="Shape 2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08000" y="927300"/>
            <a:ext cx="3789449" cy="3552916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84" name="Shape 284"/>
          <p:cNvSpPr txBox="1"/>
          <p:nvPr/>
        </p:nvSpPr>
        <p:spPr>
          <a:xfrm>
            <a:off x="67395" y="0"/>
            <a:ext cx="8276700" cy="892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LASA - Longitudinal Aging Study Amsterdam. Aging research and collecting data on aging in the Netherlands</a:t>
            </a:r>
          </a:p>
          <a:p>
            <a:pPr lvl="0">
              <a:spcBef>
                <a:spcPts val="0"/>
              </a:spcBef>
              <a:buNone/>
            </a:pP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Shape 285"/>
          <p:cNvSpPr txBox="1"/>
          <p:nvPr/>
        </p:nvSpPr>
        <p:spPr>
          <a:xfrm>
            <a:off x="287900" y="3758225"/>
            <a:ext cx="4042800" cy="122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No global identifier</a:t>
            </a:r>
          </a:p>
          <a:p>
            <a:pPr lvl="0">
              <a:spcBef>
                <a:spcPts val="0"/>
              </a:spcBef>
              <a:buNone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No structured metadata</a:t>
            </a:r>
          </a:p>
          <a:p>
            <a:pPr lvl="0">
              <a:spcBef>
                <a:spcPts val="0"/>
              </a:spcBef>
              <a:buNone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But plenty of documentation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527675" y="1662550"/>
            <a:ext cx="6594000" cy="2806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42900" rtl="0">
              <a:spcBef>
                <a:spcPts val="0"/>
              </a:spcBef>
              <a:buSzPct val="100000"/>
              <a:buChar char="●"/>
            </a:pPr>
            <a:r>
              <a:rPr lang="en-GB" sz="1800"/>
              <a:t>Licence sometimes clear  (no data protection issues)</a:t>
            </a:r>
          </a:p>
          <a:p>
            <a:pPr marL="457200" lvl="0" indent="-342900" rtl="0">
              <a:spcBef>
                <a:spcPts val="0"/>
              </a:spcBef>
              <a:buSzPct val="100000"/>
              <a:buChar char="●"/>
            </a:pPr>
            <a:r>
              <a:rPr lang="en-GB" sz="1800"/>
              <a:t>Some free text documentation on the overall collection of data exists </a:t>
            </a:r>
          </a:p>
          <a:p>
            <a:pPr marL="457200" lvl="0" indent="-342900">
              <a:spcBef>
                <a:spcPts val="0"/>
              </a:spcBef>
              <a:buSzPct val="100000"/>
              <a:buChar char="●"/>
            </a:pPr>
            <a:r>
              <a:rPr lang="en-GB" sz="1800"/>
              <a:t>No structured metadata per dataset  / sometime the data is dynamically created following query </a:t>
            </a:r>
          </a:p>
          <a:p>
            <a:pPr marL="457200" lvl="0" indent="-342900" rtl="0">
              <a:spcBef>
                <a:spcPts val="0"/>
              </a:spcBef>
              <a:buSzPct val="100000"/>
              <a:buChar char="●"/>
            </a:pPr>
            <a:r>
              <a:rPr lang="en-GB" sz="1800"/>
              <a:t>No global identifiers per dataset</a:t>
            </a:r>
          </a:p>
          <a:p>
            <a:pPr marL="457200" lvl="0" indent="-342900" rtl="0">
              <a:spcBef>
                <a:spcPts val="0"/>
              </a:spcBef>
              <a:buSzPct val="100000"/>
              <a:buChar char="●"/>
            </a:pPr>
            <a:r>
              <a:rPr lang="en-GB" sz="1800"/>
              <a:t>Meeting existing disciplinary norms but not fully embedded as machine readable data</a:t>
            </a:r>
          </a:p>
        </p:txBody>
      </p:sp>
      <p:sp>
        <p:nvSpPr>
          <p:cNvPr id="291" name="Shape 291"/>
          <p:cNvSpPr txBox="1">
            <a:spLocks noGrp="1"/>
          </p:cNvSpPr>
          <p:nvPr>
            <p:ph type="title" idx="4294967295"/>
          </p:nvPr>
        </p:nvSpPr>
        <p:spPr>
          <a:xfrm>
            <a:off x="463875" y="629850"/>
            <a:ext cx="6594000" cy="90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Practice for Climate Data Repositories Analysed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Shape 2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52650"/>
            <a:ext cx="4193513" cy="272744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97" name="Shape 2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8313" y="752650"/>
            <a:ext cx="4493285" cy="4109588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98" name="Shape 298"/>
          <p:cNvSpPr txBox="1"/>
          <p:nvPr/>
        </p:nvSpPr>
        <p:spPr>
          <a:xfrm>
            <a:off x="220525" y="207250"/>
            <a:ext cx="8276700" cy="39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SACA - Southeast Asian Climate Assessment</a:t>
            </a:r>
          </a:p>
        </p:txBody>
      </p:sp>
      <p:sp>
        <p:nvSpPr>
          <p:cNvPr id="299" name="Shape 299"/>
          <p:cNvSpPr txBox="1"/>
          <p:nvPr/>
        </p:nvSpPr>
        <p:spPr>
          <a:xfrm>
            <a:off x="227762" y="3632500"/>
            <a:ext cx="4042800" cy="122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200">
                <a:latin typeface="Calibri"/>
                <a:ea typeface="Calibri"/>
                <a:cs typeface="Calibri"/>
                <a:sym typeface="Calibri"/>
              </a:rPr>
              <a:t>No structured metadata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2200">
                <a:latin typeface="Calibri"/>
                <a:ea typeface="Calibri"/>
                <a:cs typeface="Calibri"/>
                <a:sym typeface="Calibri"/>
              </a:rPr>
              <a:t>But plenty of documentation </a:t>
            </a:r>
          </a:p>
          <a:p>
            <a:pPr lvl="0">
              <a:spcBef>
                <a:spcPts val="0"/>
              </a:spcBef>
              <a:buNone/>
            </a:pPr>
            <a:r>
              <a:rPr lang="en-GB" sz="2200">
                <a:latin typeface="Calibri"/>
                <a:ea typeface="Calibri"/>
                <a:cs typeface="Calibri"/>
                <a:sym typeface="Calibri"/>
              </a:rPr>
              <a:t>No global identifier</a:t>
            </a:r>
          </a:p>
          <a:p>
            <a:pPr lvl="0" rtl="0">
              <a:spcBef>
                <a:spcPts val="0"/>
              </a:spcBef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ctrTitle"/>
          </p:nvPr>
        </p:nvSpPr>
        <p:spPr>
          <a:xfrm>
            <a:off x="1698925" y="1134000"/>
            <a:ext cx="6157500" cy="28755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4800"/>
              <a:t>5. For repositories, doing some simple(ish) things vastly helps compliance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>
            <a:spLocks noGrp="1"/>
          </p:cNvSpPr>
          <p:nvPr>
            <p:ph type="body" idx="1"/>
          </p:nvPr>
        </p:nvSpPr>
        <p:spPr>
          <a:xfrm>
            <a:off x="629275" y="907475"/>
            <a:ext cx="5982900" cy="3251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3937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-GB" sz="2600">
                <a:solidFill>
                  <a:schemeClr val="dk1"/>
                </a:solidFill>
              </a:rPr>
              <a:t>Create a permanent identifier for each  dataset</a:t>
            </a:r>
          </a:p>
          <a:p>
            <a:pPr marL="457200" lvl="0" indent="-3937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-GB" sz="2600">
                <a:solidFill>
                  <a:schemeClr val="dk1"/>
                </a:solidFill>
              </a:rPr>
              <a:t>Always use an open license or clear License</a:t>
            </a:r>
          </a:p>
          <a:p>
            <a:pPr marL="457200" lvl="0" indent="-3937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-GB" sz="2600">
                <a:solidFill>
                  <a:schemeClr val="dk1"/>
                </a:solidFill>
              </a:rPr>
              <a:t>Make sure each dataset has rich metadata associated with it (Dublin Core good starting place!)</a:t>
            </a:r>
          </a:p>
          <a:p>
            <a:pPr marL="457200" lvl="0" indent="-3937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-GB" sz="2600">
                <a:solidFill>
                  <a:schemeClr val="dk1"/>
                </a:solidFill>
              </a:rPr>
              <a:t>Make data available via http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>
            <a:spLocks noGrp="1"/>
          </p:cNvSpPr>
          <p:nvPr>
            <p:ph type="title" idx="4294967295"/>
          </p:nvPr>
        </p:nvSpPr>
        <p:spPr>
          <a:xfrm>
            <a:off x="784525" y="713850"/>
            <a:ext cx="5772300" cy="534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Some Final Points (I) </a:t>
            </a:r>
          </a:p>
        </p:txBody>
      </p:sp>
      <p:sp>
        <p:nvSpPr>
          <p:cNvPr id="315" name="Shape 315"/>
          <p:cNvSpPr txBox="1">
            <a:spLocks noGrp="1"/>
          </p:cNvSpPr>
          <p:nvPr>
            <p:ph type="body" idx="1"/>
          </p:nvPr>
        </p:nvSpPr>
        <p:spPr>
          <a:xfrm>
            <a:off x="527675" y="1651600"/>
            <a:ext cx="6594000" cy="2817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Char char="●"/>
            </a:pPr>
            <a:r>
              <a:rPr lang="en-GB" sz="2400"/>
              <a:t>FAIR principles are deliberately vague - principles to be interpreted</a:t>
            </a:r>
          </a:p>
          <a:p>
            <a:pPr marL="457200" lvl="0" indent="-381000" rtl="0">
              <a:spcBef>
                <a:spcPts val="0"/>
              </a:spcBef>
              <a:buSzPct val="100000"/>
              <a:buChar char="●"/>
            </a:pPr>
            <a:r>
              <a:rPr lang="en-GB" sz="2400"/>
              <a:t>Nothing about back-up and preservation. Relationship to Data Seal of Approval?</a:t>
            </a:r>
          </a:p>
          <a:p>
            <a:pPr marL="457200" lvl="0" indent="-381000" rtl="0">
              <a:spcBef>
                <a:spcPts val="0"/>
              </a:spcBef>
              <a:buSzPct val="100000"/>
              <a:buChar char="●"/>
            </a:pPr>
            <a:r>
              <a:rPr lang="en-GB" sz="2400"/>
              <a:t>Much more work to be done on relationship between FAIR data and FAIR repository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body" idx="4294967295"/>
          </p:nvPr>
        </p:nvSpPr>
        <p:spPr>
          <a:xfrm>
            <a:off x="533050" y="1109175"/>
            <a:ext cx="6589500" cy="3194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55600" rtl="0">
              <a:spcBef>
                <a:spcPts val="0"/>
              </a:spcBef>
              <a:buSzPct val="100000"/>
              <a:buFont typeface="Calibri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Using the FAIR principles and corresponding facets as scoring matrix</a:t>
            </a:r>
          </a:p>
          <a:p>
            <a:pPr marL="457200" lvl="0" indent="-355600" rtl="0">
              <a:spcBef>
                <a:spcPts val="0"/>
              </a:spcBef>
              <a:buSzPct val="100000"/>
              <a:buFont typeface="Calibri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Applying a traffic-light rating system:</a:t>
            </a:r>
          </a:p>
          <a:p>
            <a:pPr lvl="0" rtl="0">
              <a:spcBef>
                <a:spcPts val="0"/>
              </a:spcBef>
              <a:buNone/>
            </a:pP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rtl="0">
              <a:spcBef>
                <a:spcPts val="0"/>
              </a:spcBef>
              <a:buSzPct val="100000"/>
              <a:buFont typeface="Calibri"/>
            </a:pPr>
            <a:r>
              <a:rPr lang="en-GB" sz="2000">
                <a:latin typeface="Calibri"/>
                <a:ea typeface="Calibri"/>
                <a:cs typeface="Calibri"/>
                <a:sym typeface="Calibri"/>
              </a:rPr>
              <a:t>Use the information available on the web-interface of the repository online to evaluate the FAIR Principles</a:t>
            </a:r>
          </a:p>
        </p:txBody>
      </p:sp>
      <p:sp>
        <p:nvSpPr>
          <p:cNvPr id="116" name="Shape 116"/>
          <p:cNvSpPr txBox="1">
            <a:spLocks noGrp="1"/>
          </p:cNvSpPr>
          <p:nvPr>
            <p:ph type="title" idx="4294967295"/>
          </p:nvPr>
        </p:nvSpPr>
        <p:spPr>
          <a:xfrm>
            <a:off x="533050" y="622425"/>
            <a:ext cx="2834700" cy="395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Methodology</a:t>
            </a:r>
          </a:p>
        </p:txBody>
      </p:sp>
      <p:pic>
        <p:nvPicPr>
          <p:cNvPr id="117" name="Shape 117" descr="FAIR-colourcode.JPG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56734" y="2571750"/>
            <a:ext cx="2688475" cy="704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>
            <a:spLocks noGrp="1"/>
          </p:cNvSpPr>
          <p:nvPr>
            <p:ph type="title" idx="4294967295"/>
          </p:nvPr>
        </p:nvSpPr>
        <p:spPr>
          <a:xfrm>
            <a:off x="784525" y="713850"/>
            <a:ext cx="5772300" cy="534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>
                <a:latin typeface="Calibri"/>
                <a:ea typeface="Calibri"/>
                <a:cs typeface="Calibri"/>
                <a:sym typeface="Calibri"/>
              </a:rPr>
              <a:t>Some Final Points (II) </a:t>
            </a:r>
          </a:p>
        </p:txBody>
      </p:sp>
      <p:sp>
        <p:nvSpPr>
          <p:cNvPr id="321" name="Shape 321"/>
          <p:cNvSpPr txBox="1">
            <a:spLocks noGrp="1"/>
          </p:cNvSpPr>
          <p:nvPr>
            <p:ph type="body" idx="1"/>
          </p:nvPr>
        </p:nvSpPr>
        <p:spPr>
          <a:xfrm>
            <a:off x="434703" y="4173324"/>
            <a:ext cx="6594000" cy="519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Char char="●"/>
            </a:pPr>
            <a:r>
              <a:rPr lang="en-GB" sz="2400"/>
              <a:t>To create FAIR dataset demands alliance between repository and dataset creator</a:t>
            </a:r>
          </a:p>
          <a:p>
            <a:pPr marL="457200" lvl="0" indent="-381000" rtl="0">
              <a:spcBef>
                <a:spcPts val="0"/>
              </a:spcBef>
              <a:buSzPct val="100000"/>
              <a:buChar char="●"/>
            </a:pPr>
            <a:r>
              <a:rPr lang="en-GB" sz="2400"/>
              <a:t>Governance? How are principles updated</a:t>
            </a:r>
          </a:p>
          <a:p>
            <a:pPr marL="457200" lvl="0" indent="-381000" rtl="0">
              <a:spcBef>
                <a:spcPts val="0"/>
              </a:spcBef>
              <a:buSzPct val="100000"/>
              <a:buChar char="●"/>
            </a:pPr>
            <a:r>
              <a:rPr lang="en-GB" sz="2400"/>
              <a:t>FAIR principles derive not from libraries / archives but more from life sciences; but still require good knowledge of metadata / archiving practice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7395" y="231175"/>
            <a:ext cx="8834604" cy="4822824"/>
            <a:chOff x="157395" y="231175"/>
            <a:chExt cx="8834604" cy="4822824"/>
          </a:xfrm>
        </p:grpSpPr>
        <p:pic>
          <p:nvPicPr>
            <p:cNvPr id="122" name="Shape 122" descr="4TU-logo.jp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007126" y="2396197"/>
              <a:ext cx="1066424" cy="4133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" name="Shape 123" descr="acs-logo.JP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932955" y="926663"/>
              <a:ext cx="1911930" cy="4630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Shape 124" descr="algaebase-logo.JP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427803" y="2333171"/>
              <a:ext cx="1547128" cy="5825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5" name="Shape 125" descr="cancerdata-logo.JP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185693" y="4632046"/>
              <a:ext cx="2806306" cy="3254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6" name="Shape 126" descr="Caribic_Logo_v4.2_MUC.png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4309527" y="3708918"/>
              <a:ext cx="1763774" cy="12969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7" name="Shape 127" descr="cessda-logo.JPG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481083" y="3876525"/>
              <a:ext cx="1805797" cy="5277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8" name="Shape 128" descr="dhs-dataacess-logo.JPG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3545820" y="1765948"/>
              <a:ext cx="1577327" cy="3218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Shape 129" descr="eca&amp;d-logo.JPG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157400" y="1648601"/>
              <a:ext cx="961464" cy="8513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" name="Shape 130" descr="eida-logo.JPG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5670796" y="870442"/>
              <a:ext cx="3304120" cy="2339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Shape 131" descr="esa-iso-logo.JPG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6445882" y="2974117"/>
              <a:ext cx="634449" cy="49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" name="Shape 132" descr="esa-logo.JPG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5294057" y="2974122"/>
              <a:ext cx="1151805" cy="4978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Shape 133" descr="europeana-logo.JPG"/>
            <p:cNvPicPr preferRelativeResize="0"/>
            <p:nvPr/>
          </p:nvPicPr>
          <p:blipFill>
            <a:blip r:embed="rId14">
              <a:alphaModFix/>
            </a:blip>
            <a:stretch>
              <a:fillRect/>
            </a:stretch>
          </p:blipFill>
          <p:spPr>
            <a:xfrm>
              <a:off x="1213270" y="1648601"/>
              <a:ext cx="1014643" cy="3572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Shape 134" descr="figshare-logo.png"/>
            <p:cNvPicPr preferRelativeResize="0"/>
            <p:nvPr/>
          </p:nvPicPr>
          <p:blipFill>
            <a:blip r:embed="rId15">
              <a:alphaModFix/>
            </a:blip>
            <a:stretch>
              <a:fillRect/>
            </a:stretch>
          </p:blipFill>
          <p:spPr>
            <a:xfrm>
              <a:off x="2417843" y="4158986"/>
              <a:ext cx="815048" cy="2588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Shape 135" descr="icos-logo.JPG"/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1213270" y="2095785"/>
              <a:ext cx="1014643" cy="3669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6" name="Shape 136" descr="isric-logo.jpg"/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6202775" y="3844186"/>
              <a:ext cx="2772142" cy="7219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Shape 137" descr="knmi-logo.png"/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157403" y="3890716"/>
              <a:ext cx="1577312" cy="1105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Shape 138" descr="lasa-logo.png"/>
            <p:cNvPicPr preferRelativeResize="0"/>
            <p:nvPr/>
          </p:nvPicPr>
          <p:blipFill>
            <a:blip r:embed="rId19">
              <a:alphaModFix/>
            </a:blip>
            <a:stretch>
              <a:fillRect/>
            </a:stretch>
          </p:blipFill>
          <p:spPr>
            <a:xfrm>
              <a:off x="4900182" y="249568"/>
              <a:ext cx="1066424" cy="5093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" name="Shape 139" descr="lisspanel-logo.png"/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3191447" y="269773"/>
              <a:ext cx="531478" cy="5421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0" name="Shape 140" descr="Logo_ACS.jpg"/>
            <p:cNvPicPr preferRelativeResize="0"/>
            <p:nvPr/>
          </p:nvPicPr>
          <p:blipFill>
            <a:blip r:embed="rId21">
              <a:alphaModFix/>
            </a:blip>
            <a:stretch>
              <a:fillRect/>
            </a:stretch>
          </p:blipFill>
          <p:spPr>
            <a:xfrm>
              <a:off x="3363869" y="4028920"/>
              <a:ext cx="815048" cy="10007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1" name="Shape 141" descr="logo_dans.png"/>
            <p:cNvPicPr preferRelativeResize="0"/>
            <p:nvPr/>
          </p:nvPicPr>
          <p:blipFill>
            <a:blip r:embed="rId22">
              <a:alphaModFix/>
            </a:blip>
            <a:stretch>
              <a:fillRect/>
            </a:stretch>
          </p:blipFill>
          <p:spPr>
            <a:xfrm>
              <a:off x="2112441" y="352486"/>
              <a:ext cx="961445" cy="3152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Shape 142" descr="logo_easy.png"/>
            <p:cNvPicPr preferRelativeResize="0"/>
            <p:nvPr/>
          </p:nvPicPr>
          <p:blipFill>
            <a:blip r:embed="rId23">
              <a:alphaModFix/>
            </a:blip>
            <a:stretch>
              <a:fillRect/>
            </a:stretch>
          </p:blipFill>
          <p:spPr>
            <a:xfrm>
              <a:off x="2227128" y="666075"/>
              <a:ext cx="732079" cy="1941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Shape 143" descr="logo_edgar_240.png"/>
            <p:cNvPicPr preferRelativeResize="0"/>
            <p:nvPr/>
          </p:nvPicPr>
          <p:blipFill>
            <a:blip r:embed="rId24">
              <a:alphaModFix/>
            </a:blip>
            <a:stretch>
              <a:fillRect/>
            </a:stretch>
          </p:blipFill>
          <p:spPr>
            <a:xfrm>
              <a:off x="1154457" y="2576875"/>
              <a:ext cx="1132272" cy="3850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4" name="Shape 144" descr="logo_profiles_60.png"/>
            <p:cNvPicPr preferRelativeResize="0"/>
            <p:nvPr/>
          </p:nvPicPr>
          <p:blipFill>
            <a:blip r:embed="rId25">
              <a:alphaModFix/>
            </a:blip>
            <a:stretch>
              <a:fillRect/>
            </a:stretch>
          </p:blipFill>
          <p:spPr>
            <a:xfrm>
              <a:off x="1710527" y="4590978"/>
              <a:ext cx="1522726" cy="463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Shape 145" descr="Logo_SeaDataNet_fond_transparent.png"/>
            <p:cNvPicPr preferRelativeResize="0"/>
            <p:nvPr/>
          </p:nvPicPr>
          <p:blipFill>
            <a:blip r:embed="rId26">
              <a:alphaModFix/>
            </a:blip>
            <a:stretch>
              <a:fillRect/>
            </a:stretch>
          </p:blipFill>
          <p:spPr>
            <a:xfrm>
              <a:off x="2355701" y="2800901"/>
              <a:ext cx="1066424" cy="5897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Shape 146" descr="logo-eudat-b2share.png"/>
            <p:cNvPicPr preferRelativeResize="0"/>
            <p:nvPr/>
          </p:nvPicPr>
          <p:blipFill>
            <a:blip r:embed="rId27">
              <a:alphaModFix/>
            </a:blip>
            <a:stretch>
              <a:fillRect/>
            </a:stretch>
          </p:blipFill>
          <p:spPr>
            <a:xfrm>
              <a:off x="1154439" y="3107678"/>
              <a:ext cx="1132283" cy="637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Shape 147" descr="logo-trails.png"/>
            <p:cNvPicPr preferRelativeResize="0"/>
            <p:nvPr/>
          </p:nvPicPr>
          <p:blipFill>
            <a:blip r:embed="rId28">
              <a:alphaModFix/>
            </a:blip>
            <a:stretch>
              <a:fillRect/>
            </a:stretch>
          </p:blipFill>
          <p:spPr>
            <a:xfrm>
              <a:off x="1454859" y="354684"/>
              <a:ext cx="531475" cy="3933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Shape 148" descr="LOVD3_logo145x50.jpg"/>
            <p:cNvPicPr preferRelativeResize="0"/>
            <p:nvPr/>
          </p:nvPicPr>
          <p:blipFill>
            <a:blip r:embed="rId29">
              <a:alphaModFix/>
            </a:blip>
            <a:stretch>
              <a:fillRect/>
            </a:stretch>
          </p:blipFill>
          <p:spPr>
            <a:xfrm>
              <a:off x="157395" y="1328244"/>
              <a:ext cx="707677" cy="2489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Shape 149" descr="mendeley-data-logo.JPG"/>
            <p:cNvPicPr preferRelativeResize="0"/>
            <p:nvPr/>
          </p:nvPicPr>
          <p:blipFill>
            <a:blip r:embed="rId30">
              <a:alphaModFix/>
            </a:blip>
            <a:stretch>
              <a:fillRect/>
            </a:stretch>
          </p:blipFill>
          <p:spPr>
            <a:xfrm>
              <a:off x="3545827" y="3497914"/>
              <a:ext cx="1317743" cy="1991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Shape 150" descr="merkteken-logo.png"/>
            <p:cNvPicPr preferRelativeResize="0"/>
            <p:nvPr/>
          </p:nvPicPr>
          <p:blipFill>
            <a:blip r:embed="rId31">
              <a:alphaModFix/>
            </a:blip>
            <a:stretch>
              <a:fillRect/>
            </a:stretch>
          </p:blipFill>
          <p:spPr>
            <a:xfrm>
              <a:off x="2379550" y="1736836"/>
              <a:ext cx="1014644" cy="2957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Shape 151" descr="mycobank-logo.JPG"/>
            <p:cNvPicPr preferRelativeResize="0"/>
            <p:nvPr/>
          </p:nvPicPr>
          <p:blipFill>
            <a:blip r:embed="rId32">
              <a:alphaModFix/>
            </a:blip>
            <a:stretch>
              <a:fillRect/>
            </a:stretch>
          </p:blipFill>
          <p:spPr>
            <a:xfrm>
              <a:off x="4744842" y="840583"/>
              <a:ext cx="893137" cy="2937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Shape 152" descr="openML-logo.JPG"/>
            <p:cNvPicPr preferRelativeResize="0"/>
            <p:nvPr/>
          </p:nvPicPr>
          <p:blipFill>
            <a:blip r:embed="rId33">
              <a:alphaModFix/>
            </a:blip>
            <a:stretch>
              <a:fillRect/>
            </a:stretch>
          </p:blipFill>
          <p:spPr>
            <a:xfrm>
              <a:off x="7149603" y="2981635"/>
              <a:ext cx="1825319" cy="7965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" name="Shape 153" descr="pseudobase-logo.JPG"/>
            <p:cNvPicPr preferRelativeResize="0"/>
            <p:nvPr/>
          </p:nvPicPr>
          <p:blipFill>
            <a:blip r:embed="rId34">
              <a:alphaModFix/>
            </a:blip>
            <a:stretch>
              <a:fillRect/>
            </a:stretch>
          </p:blipFill>
          <p:spPr>
            <a:xfrm>
              <a:off x="5748883" y="1215980"/>
              <a:ext cx="3226031" cy="10156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Shape 154" descr="rodrep-logo.JPG"/>
            <p:cNvPicPr preferRelativeResize="0"/>
            <p:nvPr/>
          </p:nvPicPr>
          <p:blipFill>
            <a:blip r:embed="rId35">
              <a:alphaModFix/>
            </a:blip>
            <a:stretch>
              <a:fillRect/>
            </a:stretch>
          </p:blipFill>
          <p:spPr>
            <a:xfrm>
              <a:off x="2508146" y="3565876"/>
              <a:ext cx="634469" cy="3186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5" name="Shape 155" descr="saca&amp;d-logo.JPG"/>
            <p:cNvPicPr preferRelativeResize="0"/>
            <p:nvPr/>
          </p:nvPicPr>
          <p:blipFill>
            <a:blip r:embed="rId36">
              <a:alphaModFix/>
            </a:blip>
            <a:stretch>
              <a:fillRect/>
            </a:stretch>
          </p:blipFill>
          <p:spPr>
            <a:xfrm>
              <a:off x="157422" y="2526172"/>
              <a:ext cx="961445" cy="9717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6" name="Shape 156" descr="shareERIC-logo.JPG"/>
            <p:cNvPicPr preferRelativeResize="0"/>
            <p:nvPr/>
          </p:nvPicPr>
          <p:blipFill>
            <a:blip r:embed="rId37">
              <a:alphaModFix/>
            </a:blip>
            <a:stretch>
              <a:fillRect/>
            </a:stretch>
          </p:blipFill>
          <p:spPr>
            <a:xfrm>
              <a:off x="3759156" y="249574"/>
              <a:ext cx="1066421" cy="5825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7" name="Shape 157" descr="stitch-logo.JPG"/>
            <p:cNvPicPr preferRelativeResize="0"/>
            <p:nvPr/>
          </p:nvPicPr>
          <p:blipFill>
            <a:blip r:embed="rId38">
              <a:alphaModFix/>
            </a:blip>
            <a:stretch>
              <a:fillRect/>
            </a:stretch>
          </p:blipFill>
          <p:spPr>
            <a:xfrm>
              <a:off x="157405" y="870452"/>
              <a:ext cx="1307723" cy="3933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Shape 158" descr="worldclim-logo.JPG"/>
            <p:cNvPicPr preferRelativeResize="0"/>
            <p:nvPr/>
          </p:nvPicPr>
          <p:blipFill>
            <a:blip r:embed="rId39">
              <a:alphaModFix/>
            </a:blip>
            <a:stretch>
              <a:fillRect/>
            </a:stretch>
          </p:blipFill>
          <p:spPr>
            <a:xfrm>
              <a:off x="6041718" y="231175"/>
              <a:ext cx="2933200" cy="5277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Shape 159" descr="zenodo-logo.JPG"/>
            <p:cNvPicPr preferRelativeResize="0"/>
            <p:nvPr/>
          </p:nvPicPr>
          <p:blipFill>
            <a:blip r:embed="rId40">
              <a:alphaModFix/>
            </a:blip>
            <a:stretch>
              <a:fillRect/>
            </a:stretch>
          </p:blipFill>
          <p:spPr>
            <a:xfrm>
              <a:off x="157411" y="352472"/>
              <a:ext cx="1171315" cy="4534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0" name="Shape 160" descr="re3datalogo_black.png"/>
            <p:cNvPicPr preferRelativeResize="0"/>
            <p:nvPr/>
          </p:nvPicPr>
          <p:blipFill>
            <a:blip r:embed="rId41">
              <a:alphaModFix/>
            </a:blip>
            <a:stretch>
              <a:fillRect/>
            </a:stretch>
          </p:blipFill>
          <p:spPr>
            <a:xfrm>
              <a:off x="3491131" y="2253112"/>
              <a:ext cx="2161737" cy="6372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Our Interpretation of the FAIR Principles</a:t>
            </a:r>
          </a:p>
        </p:txBody>
      </p:sp>
      <p:pic>
        <p:nvPicPr>
          <p:cNvPr id="167" name="Shape 167" descr="FAIR-annotated.JPG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2100" y="1192562"/>
            <a:ext cx="6019799" cy="2758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ctrTitle"/>
          </p:nvPr>
        </p:nvSpPr>
        <p:spPr>
          <a:xfrm>
            <a:off x="2154525" y="1134000"/>
            <a:ext cx="5701800" cy="28755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1. Compliance is not high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/>
        </p:nvSpPr>
        <p:spPr>
          <a:xfrm>
            <a:off x="839550" y="4845000"/>
            <a:ext cx="7464900" cy="48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200" dirty="0">
                <a:solidFill>
                  <a:srgbClr val="FF9900"/>
                </a:solidFill>
              </a:rPr>
              <a:t>https://data.4tu.nl/repository/uuid:5146dd06-98e4-426c-9ae5-dc8fa65c549f / </a:t>
            </a:r>
            <a:r>
              <a:rPr lang="en-GB" sz="1200" b="1" dirty="0">
                <a:solidFill>
                  <a:srgbClr val="FF9900"/>
                </a:solidFill>
              </a:rPr>
              <a:t>General Overview Charts</a:t>
            </a:r>
          </a:p>
        </p:txBody>
      </p:sp>
      <p:sp>
        <p:nvSpPr>
          <p:cNvPr id="178" name="Shape 178"/>
          <p:cNvSpPr txBox="1"/>
          <p:nvPr/>
        </p:nvSpPr>
        <p:spPr>
          <a:xfrm>
            <a:off x="8085600" y="2286000"/>
            <a:ext cx="1058400" cy="48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800"/>
              <a:t>N = 37</a:t>
            </a:r>
          </a:p>
        </p:txBody>
      </p:sp>
      <p:pic>
        <p:nvPicPr>
          <p:cNvPr id="179" name="Shape 1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3199" y="372574"/>
            <a:ext cx="3312400" cy="199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Shape 1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8399" y="372599"/>
            <a:ext cx="3312400" cy="1990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Shape 1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3220" y="2871500"/>
            <a:ext cx="3312358" cy="1990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Shape 1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68400" y="2871499"/>
            <a:ext cx="3312399" cy="19901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83" name="Shape 183"/>
          <p:cNvGraphicFramePr/>
          <p:nvPr/>
        </p:nvGraphicFramePr>
        <p:xfrm>
          <a:off x="1062850" y="-12"/>
          <a:ext cx="4069475" cy="457170"/>
        </p:xfrm>
        <a:graphic>
          <a:graphicData uri="http://schemas.openxmlformats.org/drawingml/2006/table">
            <a:tbl>
              <a:tblPr>
                <a:noFill/>
                <a:tableStyleId>{1C75018F-8044-4E2A-B92A-251C109B2BE4}</a:tableStyleId>
              </a:tblPr>
              <a:tblGrid>
                <a:gridCol w="1089750"/>
                <a:gridCol w="425675"/>
                <a:gridCol w="425675"/>
                <a:gridCol w="425675"/>
                <a:gridCol w="425675"/>
                <a:gridCol w="425675"/>
                <a:gridCol w="425675"/>
                <a:gridCol w="425675"/>
              </a:tblGrid>
              <a:tr h="0">
                <a:tc gridSpan="8"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>
                          <a:solidFill>
                            <a:srgbClr val="FF9900"/>
                          </a:solidFill>
                        </a:rPr>
                        <a:t>F</a:t>
                      </a:r>
                      <a:r>
                        <a:rPr lang="en-GB" sz="1800"/>
                        <a:t>indable</a:t>
                      </a: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4" name="Shape 184"/>
          <p:cNvGraphicFramePr/>
          <p:nvPr/>
        </p:nvGraphicFramePr>
        <p:xfrm>
          <a:off x="4592200" y="0"/>
          <a:ext cx="4069475" cy="457170"/>
        </p:xfrm>
        <a:graphic>
          <a:graphicData uri="http://schemas.openxmlformats.org/drawingml/2006/table">
            <a:tbl>
              <a:tblPr>
                <a:noFill/>
                <a:tableStyleId>{1C75018F-8044-4E2A-B92A-251C109B2BE4}</a:tableStyleId>
              </a:tblPr>
              <a:tblGrid>
                <a:gridCol w="1089750"/>
                <a:gridCol w="425675"/>
                <a:gridCol w="425675"/>
                <a:gridCol w="425675"/>
                <a:gridCol w="425675"/>
                <a:gridCol w="425675"/>
                <a:gridCol w="425675"/>
                <a:gridCol w="425675"/>
              </a:tblGrid>
              <a:tr h="0">
                <a:tc gridSpan="8"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>
                          <a:solidFill>
                            <a:srgbClr val="FF9900"/>
                          </a:solidFill>
                        </a:rPr>
                        <a:t>A</a:t>
                      </a:r>
                      <a:r>
                        <a:rPr lang="en-GB" sz="1800"/>
                        <a:t>ccessible</a:t>
                      </a: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5" name="Shape 185"/>
          <p:cNvGraphicFramePr/>
          <p:nvPr/>
        </p:nvGraphicFramePr>
        <p:xfrm>
          <a:off x="1062850" y="2497750"/>
          <a:ext cx="4069475" cy="457170"/>
        </p:xfrm>
        <a:graphic>
          <a:graphicData uri="http://schemas.openxmlformats.org/drawingml/2006/table">
            <a:tbl>
              <a:tblPr>
                <a:noFill/>
                <a:tableStyleId>{1C75018F-8044-4E2A-B92A-251C109B2BE4}</a:tableStyleId>
              </a:tblPr>
              <a:tblGrid>
                <a:gridCol w="1089750"/>
                <a:gridCol w="425675"/>
                <a:gridCol w="425675"/>
                <a:gridCol w="425675"/>
                <a:gridCol w="425675"/>
                <a:gridCol w="425675"/>
                <a:gridCol w="425675"/>
                <a:gridCol w="425675"/>
              </a:tblGrid>
              <a:tr h="0">
                <a:tc gridSpan="8"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61111"/>
                        <a:buFont typeface="Arial"/>
                        <a:buNone/>
                      </a:pPr>
                      <a:r>
                        <a:rPr lang="en-GB" sz="1800" b="1" dirty="0">
                          <a:solidFill>
                            <a:srgbClr val="FF9900"/>
                          </a:solidFill>
                        </a:rPr>
                        <a:t>I</a:t>
                      </a:r>
                      <a:r>
                        <a:rPr lang="en-GB" sz="1800" dirty="0">
                          <a:solidFill>
                            <a:schemeClr val="dk1"/>
                          </a:solidFill>
                        </a:rPr>
                        <a:t>nteroperable</a:t>
                      </a: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6" name="Shape 186"/>
          <p:cNvGraphicFramePr/>
          <p:nvPr/>
        </p:nvGraphicFramePr>
        <p:xfrm>
          <a:off x="4592200" y="2497750"/>
          <a:ext cx="4069475" cy="457170"/>
        </p:xfrm>
        <a:graphic>
          <a:graphicData uri="http://schemas.openxmlformats.org/drawingml/2006/table">
            <a:tbl>
              <a:tblPr>
                <a:noFill/>
                <a:tableStyleId>{1C75018F-8044-4E2A-B92A-251C109B2BE4}</a:tableStyleId>
              </a:tblPr>
              <a:tblGrid>
                <a:gridCol w="1089750"/>
                <a:gridCol w="425675"/>
                <a:gridCol w="425675"/>
                <a:gridCol w="425675"/>
                <a:gridCol w="425675"/>
                <a:gridCol w="425675"/>
                <a:gridCol w="425675"/>
                <a:gridCol w="425675"/>
              </a:tblGrid>
              <a:tr h="0">
                <a:tc gridSpan="8"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>
                          <a:solidFill>
                            <a:srgbClr val="FF9900"/>
                          </a:solidFill>
                        </a:rPr>
                        <a:t>R</a:t>
                      </a:r>
                      <a:r>
                        <a:rPr lang="en-GB" sz="1800"/>
                        <a:t>e-Usable</a:t>
                      </a: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562" y="1315975"/>
            <a:ext cx="4838074" cy="281634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92" name="Shape 192"/>
          <p:cNvGraphicFramePr/>
          <p:nvPr/>
        </p:nvGraphicFramePr>
        <p:xfrm>
          <a:off x="261787" y="376275"/>
          <a:ext cx="8620425" cy="482975"/>
        </p:xfrm>
        <a:graphic>
          <a:graphicData uri="http://schemas.openxmlformats.org/drawingml/2006/table">
            <a:tbl>
              <a:tblPr>
                <a:noFill/>
                <a:tableStyleId>{1C75018F-8044-4E2A-B92A-251C109B2BE4}</a:tableStyleId>
              </a:tblPr>
              <a:tblGrid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</a:tblGrid>
              <a:tr h="482975">
                <a:tc gridSpan="9"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>
                          <a:solidFill>
                            <a:srgbClr val="FF9900"/>
                          </a:solidFill>
                        </a:rPr>
                        <a:t>F1 </a:t>
                      </a:r>
                      <a:r>
                        <a:rPr lang="en-GB" sz="1800"/>
                        <a:t>(meta)data are assigned a globally unique and eternally persistent identifier.</a:t>
                      </a: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3" name="Shape 193"/>
          <p:cNvSpPr txBox="1"/>
          <p:nvPr/>
        </p:nvSpPr>
        <p:spPr>
          <a:xfrm>
            <a:off x="5586575" y="1106025"/>
            <a:ext cx="3154200" cy="2169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just">
              <a:spcBef>
                <a:spcPts val="0"/>
              </a:spcBef>
              <a:buNone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49% of the repositories do not assign DOI, HANDLE, or URN. </a:t>
            </a:r>
          </a:p>
          <a:p>
            <a:pPr lvl="0" algn="just" rtl="0">
              <a:spcBef>
                <a:spcPts val="0"/>
              </a:spcBef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lvl="0" algn="just" rtl="0">
              <a:spcBef>
                <a:spcPts val="0"/>
              </a:spcBef>
              <a:buNone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E.g. Subject Based Repositories use project ID’s or subject specific ID-systems. These links do not work in public spheres.</a:t>
            </a:r>
          </a:p>
          <a:p>
            <a:pPr lvl="0">
              <a:spcBef>
                <a:spcPts val="0"/>
              </a:spcBef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" name="Shape 198"/>
          <p:cNvGraphicFramePr/>
          <p:nvPr/>
        </p:nvGraphicFramePr>
        <p:xfrm>
          <a:off x="261787" y="376275"/>
          <a:ext cx="8620425" cy="482975"/>
        </p:xfrm>
        <a:graphic>
          <a:graphicData uri="http://schemas.openxmlformats.org/drawingml/2006/table">
            <a:tbl>
              <a:tblPr>
                <a:noFill/>
                <a:tableStyleId>{1C75018F-8044-4E2A-B92A-251C109B2BE4}</a:tableStyleId>
              </a:tblPr>
              <a:tblGrid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  <a:gridCol w="957825"/>
              </a:tblGrid>
              <a:tr h="482975">
                <a:tc gridSpan="9"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61111"/>
                        <a:buFont typeface="Arial"/>
                        <a:buNone/>
                      </a:pPr>
                      <a:r>
                        <a:rPr lang="en-GB" sz="1800" b="1">
                          <a:solidFill>
                            <a:srgbClr val="FF9900"/>
                          </a:solidFill>
                        </a:rPr>
                        <a:t>A4</a:t>
                      </a:r>
                      <a:r>
                        <a:rPr lang="en-GB" sz="1800">
                          <a:solidFill>
                            <a:schemeClr val="dk1"/>
                          </a:solidFill>
                        </a:rPr>
                        <a:t> metadata are accessible, even when the data are no longer available.</a:t>
                      </a: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9" name="Shape 199"/>
          <p:cNvSpPr txBox="1"/>
          <p:nvPr/>
        </p:nvSpPr>
        <p:spPr>
          <a:xfrm>
            <a:off x="5558750" y="1315975"/>
            <a:ext cx="3154200" cy="2888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just">
              <a:spcBef>
                <a:spcPts val="0"/>
              </a:spcBef>
              <a:buNone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97% of the repository do not </a:t>
            </a: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clearly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write about their metadata persistency, if the data is not available (anymore).</a:t>
            </a:r>
          </a:p>
          <a:p>
            <a:pPr lvl="0" algn="just">
              <a:spcBef>
                <a:spcPts val="0"/>
              </a:spcBef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lvl="0" algn="just">
              <a:spcBef>
                <a:spcPts val="0"/>
              </a:spcBef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lvl="0" algn="just" rtl="0">
              <a:spcBef>
                <a:spcPts val="0"/>
              </a:spcBef>
              <a:buNone/>
            </a:pP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The transparency and integrity of the repository is improved by providing metadata-records for closed, restricted, or unavailable data-sets.</a:t>
            </a:r>
          </a:p>
        </p:txBody>
      </p:sp>
      <p:pic>
        <p:nvPicPr>
          <p:cNvPr id="200" name="Shape 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574" y="1315974"/>
            <a:ext cx="4838138" cy="2816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1402</Words>
  <Application>Microsoft Office PowerPoint</Application>
  <PresentationFormat>On-screen Show (16:9)</PresentationFormat>
  <Paragraphs>208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simple-light-2</vt:lpstr>
      <vt:lpstr>Are the FAIR Data Principles Fair?</vt:lpstr>
      <vt:lpstr>Motivation for this Project</vt:lpstr>
      <vt:lpstr>Methodology</vt:lpstr>
      <vt:lpstr>PowerPoint Presentation</vt:lpstr>
      <vt:lpstr>Our Interpretation of the FAIR Principles</vt:lpstr>
      <vt:lpstr>1. Compliance is not high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Some principles are easily measured; some are much more subjective</vt:lpstr>
      <vt:lpstr>PowerPoint Presentation</vt:lpstr>
      <vt:lpstr>PowerPoint Presentation</vt:lpstr>
      <vt:lpstr>PowerPoint Presentation</vt:lpstr>
      <vt:lpstr>PowerPoint Presentation</vt:lpstr>
      <vt:lpstr>3. Some principles are narrow; others are broad</vt:lpstr>
      <vt:lpstr>PowerPoint Presentation</vt:lpstr>
      <vt:lpstr>PowerPoint Presentation</vt:lpstr>
      <vt:lpstr>Technical vs Policy </vt:lpstr>
      <vt:lpstr>4. Some subject areas fare badly</vt:lpstr>
      <vt:lpstr>PowerPoint Presentation</vt:lpstr>
      <vt:lpstr>Practice for Social Science Repositories Analysed</vt:lpstr>
      <vt:lpstr>PowerPoint Presentation</vt:lpstr>
      <vt:lpstr>Practice for Climate Data Repositories Analysed</vt:lpstr>
      <vt:lpstr>PowerPoint Presentation</vt:lpstr>
      <vt:lpstr>5. For repositories, doing some simple(ish) things vastly helps compliance</vt:lpstr>
      <vt:lpstr>PowerPoint Presentation</vt:lpstr>
      <vt:lpstr>Some Final Points (I) </vt:lpstr>
      <vt:lpstr>Some Final Points (II)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Are the FAIR Data Principles Fair?</dc:title>
  <dc:creator>Jasmin Böhmer</dc:creator>
  <cp:lastModifiedBy>Jasmin K. Böhmer</cp:lastModifiedBy>
  <cp:revision>1</cp:revision>
  <dcterms:modified xsi:type="dcterms:W3CDTF">2018-03-30T17:04:39Z</dcterms:modified>
</cp:coreProperties>
</file>